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mp4" ContentType="video/unknown"/>
  <Default Extension="xlsx" ContentType="application/vnd.openxmlformats-officedocument.spreadsheetml.sheet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90" r:id="rId1"/>
  </p:sldMasterIdLst>
  <p:notesMasterIdLst>
    <p:notesMasterId r:id="rId77"/>
  </p:notesMasterIdLst>
  <p:handoutMasterIdLst>
    <p:handoutMasterId r:id="rId78"/>
  </p:handoutMasterIdLst>
  <p:sldIdLst>
    <p:sldId id="256" r:id="rId2"/>
    <p:sldId id="509" r:id="rId3"/>
    <p:sldId id="510" r:id="rId4"/>
    <p:sldId id="518" r:id="rId5"/>
    <p:sldId id="519" r:id="rId6"/>
    <p:sldId id="582" r:id="rId7"/>
    <p:sldId id="444" r:id="rId8"/>
    <p:sldId id="528" r:id="rId9"/>
    <p:sldId id="446" r:id="rId10"/>
    <p:sldId id="501" r:id="rId11"/>
    <p:sldId id="447" r:id="rId12"/>
    <p:sldId id="524" r:id="rId13"/>
    <p:sldId id="513" r:id="rId14"/>
    <p:sldId id="523" r:id="rId15"/>
    <p:sldId id="522" r:id="rId16"/>
    <p:sldId id="517" r:id="rId17"/>
    <p:sldId id="527" r:id="rId18"/>
    <p:sldId id="454" r:id="rId19"/>
    <p:sldId id="520" r:id="rId20"/>
    <p:sldId id="613" r:id="rId21"/>
    <p:sldId id="594" r:id="rId22"/>
    <p:sldId id="496" r:id="rId23"/>
    <p:sldId id="586" r:id="rId24"/>
    <p:sldId id="456" r:id="rId25"/>
    <p:sldId id="457" r:id="rId26"/>
    <p:sldId id="595" r:id="rId27"/>
    <p:sldId id="537" r:id="rId28"/>
    <p:sldId id="461" r:id="rId29"/>
    <p:sldId id="553" r:id="rId30"/>
    <p:sldId id="554" r:id="rId31"/>
    <p:sldId id="535" r:id="rId32"/>
    <p:sldId id="465" r:id="rId33"/>
    <p:sldId id="538" r:id="rId34"/>
    <p:sldId id="576" r:id="rId35"/>
    <p:sldId id="497" r:id="rId36"/>
    <p:sldId id="552" r:id="rId37"/>
    <p:sldId id="584" r:id="rId38"/>
    <p:sldId id="596" r:id="rId39"/>
    <p:sldId id="545" r:id="rId40"/>
    <p:sldId id="562" r:id="rId41"/>
    <p:sldId id="547" r:id="rId42"/>
    <p:sldId id="575" r:id="rId43"/>
    <p:sldId id="469" r:id="rId44"/>
    <p:sldId id="556" r:id="rId45"/>
    <p:sldId id="471" r:id="rId46"/>
    <p:sldId id="558" r:id="rId47"/>
    <p:sldId id="498" r:id="rId48"/>
    <p:sldId id="570" r:id="rId49"/>
    <p:sldId id="569" r:id="rId50"/>
    <p:sldId id="571" r:id="rId51"/>
    <p:sldId id="579" r:id="rId52"/>
    <p:sldId id="578" r:id="rId53"/>
    <p:sldId id="614" r:id="rId54"/>
    <p:sldId id="615" r:id="rId55"/>
    <p:sldId id="574" r:id="rId56"/>
    <p:sldId id="499" r:id="rId57"/>
    <p:sldId id="480" r:id="rId58"/>
    <p:sldId id="564" r:id="rId59"/>
    <p:sldId id="481" r:id="rId60"/>
    <p:sldId id="573" r:id="rId61"/>
    <p:sldId id="581" r:id="rId62"/>
    <p:sldId id="598" r:id="rId63"/>
    <p:sldId id="616" r:id="rId64"/>
    <p:sldId id="599" r:id="rId65"/>
    <p:sldId id="600" r:id="rId66"/>
    <p:sldId id="605" r:id="rId67"/>
    <p:sldId id="609" r:id="rId68"/>
    <p:sldId id="610" r:id="rId69"/>
    <p:sldId id="602" r:id="rId70"/>
    <p:sldId id="611" r:id="rId71"/>
    <p:sldId id="603" r:id="rId72"/>
    <p:sldId id="607" r:id="rId73"/>
    <p:sldId id="608" r:id="rId74"/>
    <p:sldId id="604" r:id="rId75"/>
    <p:sldId id="606" r:id="rId76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193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4B73"/>
    <a:srgbClr val="158D02"/>
    <a:srgbClr val="E87374"/>
    <a:srgbClr val="A23038"/>
    <a:srgbClr val="CC3B43"/>
    <a:srgbClr val="107994"/>
    <a:srgbClr val="1ECB04"/>
    <a:srgbClr val="FF0000"/>
    <a:srgbClr val="FF0080"/>
    <a:srgbClr val="EA99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7B57EC-FA40-47C7-BA92-E4F01DA5894D}" v="672" dt="2020-10-12T16:53:28.395"/>
    <p1510:client id="{C35067E8-B982-4623-8B36-077E16F41971}" v="747" dt="2020-10-14T07:14:01.91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2" autoAdjust="0"/>
    <p:restoredTop sz="79171" autoAdjust="0"/>
  </p:normalViewPr>
  <p:slideViewPr>
    <p:cSldViewPr snapToObjects="1">
      <p:cViewPr>
        <p:scale>
          <a:sx n="120" d="100"/>
          <a:sy n="120" d="100"/>
        </p:scale>
        <p:origin x="-4520" y="-160"/>
      </p:cViewPr>
      <p:guideLst>
        <p:guide orient="horz" pos="4193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84" Type="http://schemas.microsoft.com/office/2015/10/relationships/revisionInfo" Target="revisionInfo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Feuille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Right</c:v>
                </c:pt>
              </c:strCache>
            </c:strRef>
          </c:tx>
          <c:spPr>
            <a:solidFill>
              <a:srgbClr val="158D02"/>
            </a:solidFill>
          </c:spPr>
          <c:invertIfNegative val="0"/>
          <c:cat>
            <c:strRef>
              <c:f>Feuil1!$A$2:$A$25</c:f>
              <c:strCache>
                <c:ptCount val="23"/>
                <c:pt idx="0">
                  <c:v>Non-steering group</c:v>
                </c:pt>
                <c:pt idx="1">
                  <c:v>steering group</c:v>
                </c:pt>
                <c:pt idx="3">
                  <c:v>Non-steering group</c:v>
                </c:pt>
                <c:pt idx="4">
                  <c:v>steering group</c:v>
                </c:pt>
                <c:pt idx="6">
                  <c:v>Non-steering group</c:v>
                </c:pt>
                <c:pt idx="7">
                  <c:v>steering group</c:v>
                </c:pt>
                <c:pt idx="9">
                  <c:v>Non-steering group</c:v>
                </c:pt>
                <c:pt idx="10">
                  <c:v>steering group</c:v>
                </c:pt>
                <c:pt idx="12">
                  <c:v>Non-steering group</c:v>
                </c:pt>
                <c:pt idx="13">
                  <c:v>steering group</c:v>
                </c:pt>
                <c:pt idx="15">
                  <c:v>Non-steering group</c:v>
                </c:pt>
                <c:pt idx="16">
                  <c:v>steering group</c:v>
                </c:pt>
                <c:pt idx="18">
                  <c:v>Non-steering group</c:v>
                </c:pt>
                <c:pt idx="19">
                  <c:v>steering group</c:v>
                </c:pt>
                <c:pt idx="21">
                  <c:v>Non-steering group</c:v>
                </c:pt>
                <c:pt idx="22">
                  <c:v>steering group</c:v>
                </c:pt>
              </c:strCache>
            </c:strRef>
          </c:cat>
          <c:val>
            <c:numRef>
              <c:f>Feuil1!$B$2:$B$25</c:f>
              <c:numCache>
                <c:formatCode>General</c:formatCode>
                <c:ptCount val="24"/>
                <c:pt idx="0">
                  <c:v>75.0</c:v>
                </c:pt>
                <c:pt idx="1">
                  <c:v>100.0</c:v>
                </c:pt>
                <c:pt idx="3">
                  <c:v>75.0</c:v>
                </c:pt>
                <c:pt idx="4">
                  <c:v>82.0</c:v>
                </c:pt>
                <c:pt idx="6">
                  <c:v>25.0</c:v>
                </c:pt>
                <c:pt idx="7">
                  <c:v>36.0</c:v>
                </c:pt>
                <c:pt idx="9">
                  <c:v>50.0</c:v>
                </c:pt>
                <c:pt idx="10">
                  <c:v>73.0</c:v>
                </c:pt>
                <c:pt idx="12">
                  <c:v>42.0</c:v>
                </c:pt>
                <c:pt idx="13">
                  <c:v>45.0</c:v>
                </c:pt>
                <c:pt idx="15">
                  <c:v>67.0</c:v>
                </c:pt>
                <c:pt idx="16">
                  <c:v>82.0</c:v>
                </c:pt>
                <c:pt idx="18">
                  <c:v>17.0</c:v>
                </c:pt>
                <c:pt idx="19">
                  <c:v>64.0</c:v>
                </c:pt>
                <c:pt idx="21">
                  <c:v>50.0</c:v>
                </c:pt>
                <c:pt idx="22">
                  <c:v>55.0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Wrong</c:v>
                </c:pt>
              </c:strCache>
            </c:strRef>
          </c:tx>
          <c:spPr>
            <a:solidFill>
              <a:srgbClr val="E87374"/>
            </a:solidFill>
            <a:ln>
              <a:noFill/>
            </a:ln>
          </c:spPr>
          <c:invertIfNegative val="0"/>
          <c:cat>
            <c:strRef>
              <c:f>Feuil1!$A$2:$A$25</c:f>
              <c:strCache>
                <c:ptCount val="23"/>
                <c:pt idx="0">
                  <c:v>Non-steering group</c:v>
                </c:pt>
                <c:pt idx="1">
                  <c:v>steering group</c:v>
                </c:pt>
                <c:pt idx="3">
                  <c:v>Non-steering group</c:v>
                </c:pt>
                <c:pt idx="4">
                  <c:v>steering group</c:v>
                </c:pt>
                <c:pt idx="6">
                  <c:v>Non-steering group</c:v>
                </c:pt>
                <c:pt idx="7">
                  <c:v>steering group</c:v>
                </c:pt>
                <c:pt idx="9">
                  <c:v>Non-steering group</c:v>
                </c:pt>
                <c:pt idx="10">
                  <c:v>steering group</c:v>
                </c:pt>
                <c:pt idx="12">
                  <c:v>Non-steering group</c:v>
                </c:pt>
                <c:pt idx="13">
                  <c:v>steering group</c:v>
                </c:pt>
                <c:pt idx="15">
                  <c:v>Non-steering group</c:v>
                </c:pt>
                <c:pt idx="16">
                  <c:v>steering group</c:v>
                </c:pt>
                <c:pt idx="18">
                  <c:v>Non-steering group</c:v>
                </c:pt>
                <c:pt idx="19">
                  <c:v>steering group</c:v>
                </c:pt>
                <c:pt idx="21">
                  <c:v>Non-steering group</c:v>
                </c:pt>
                <c:pt idx="22">
                  <c:v>steering group</c:v>
                </c:pt>
              </c:strCache>
            </c:strRef>
          </c:cat>
          <c:val>
            <c:numRef>
              <c:f>Feuil1!$C$2:$C$25</c:f>
              <c:numCache>
                <c:formatCode>General</c:formatCode>
                <c:ptCount val="24"/>
                <c:pt idx="0">
                  <c:v>25.0</c:v>
                </c:pt>
                <c:pt idx="1">
                  <c:v>0.0</c:v>
                </c:pt>
                <c:pt idx="3">
                  <c:v>25.0</c:v>
                </c:pt>
                <c:pt idx="4">
                  <c:v>18.0</c:v>
                </c:pt>
                <c:pt idx="6">
                  <c:v>67.0</c:v>
                </c:pt>
                <c:pt idx="7">
                  <c:v>64.0</c:v>
                </c:pt>
                <c:pt idx="9">
                  <c:v>42.0</c:v>
                </c:pt>
                <c:pt idx="10">
                  <c:v>18.0</c:v>
                </c:pt>
                <c:pt idx="12">
                  <c:v>50.0</c:v>
                </c:pt>
                <c:pt idx="13">
                  <c:v>55.0</c:v>
                </c:pt>
                <c:pt idx="15">
                  <c:v>25.0</c:v>
                </c:pt>
                <c:pt idx="16">
                  <c:v>18.0</c:v>
                </c:pt>
                <c:pt idx="18">
                  <c:v>75.0</c:v>
                </c:pt>
                <c:pt idx="19">
                  <c:v>36.0</c:v>
                </c:pt>
                <c:pt idx="21">
                  <c:v>50.0</c:v>
                </c:pt>
                <c:pt idx="22">
                  <c:v>45.0</c:v>
                </c:pt>
              </c:numCache>
            </c:numRef>
          </c:val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No answer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cat>
            <c:strRef>
              <c:f>Feuil1!$A$2:$A$25</c:f>
              <c:strCache>
                <c:ptCount val="23"/>
                <c:pt idx="0">
                  <c:v>Non-steering group</c:v>
                </c:pt>
                <c:pt idx="1">
                  <c:v>steering group</c:v>
                </c:pt>
                <c:pt idx="3">
                  <c:v>Non-steering group</c:v>
                </c:pt>
                <c:pt idx="4">
                  <c:v>steering group</c:v>
                </c:pt>
                <c:pt idx="6">
                  <c:v>Non-steering group</c:v>
                </c:pt>
                <c:pt idx="7">
                  <c:v>steering group</c:v>
                </c:pt>
                <c:pt idx="9">
                  <c:v>Non-steering group</c:v>
                </c:pt>
                <c:pt idx="10">
                  <c:v>steering group</c:v>
                </c:pt>
                <c:pt idx="12">
                  <c:v>Non-steering group</c:v>
                </c:pt>
                <c:pt idx="13">
                  <c:v>steering group</c:v>
                </c:pt>
                <c:pt idx="15">
                  <c:v>Non-steering group</c:v>
                </c:pt>
                <c:pt idx="16">
                  <c:v>steering group</c:v>
                </c:pt>
                <c:pt idx="18">
                  <c:v>Non-steering group</c:v>
                </c:pt>
                <c:pt idx="19">
                  <c:v>steering group</c:v>
                </c:pt>
                <c:pt idx="21">
                  <c:v>Non-steering group</c:v>
                </c:pt>
                <c:pt idx="22">
                  <c:v>steering group</c:v>
                </c:pt>
              </c:strCache>
            </c:strRef>
          </c:cat>
          <c:val>
            <c:numRef>
              <c:f>Feuil1!$D$2:$D$25</c:f>
              <c:numCache>
                <c:formatCode>General</c:formatCode>
                <c:ptCount val="24"/>
                <c:pt idx="0">
                  <c:v>0.0</c:v>
                </c:pt>
                <c:pt idx="1">
                  <c:v>0.0</c:v>
                </c:pt>
                <c:pt idx="3">
                  <c:v>0.0</c:v>
                </c:pt>
                <c:pt idx="4">
                  <c:v>0.0</c:v>
                </c:pt>
                <c:pt idx="6">
                  <c:v>8.0</c:v>
                </c:pt>
                <c:pt idx="7">
                  <c:v>0.0</c:v>
                </c:pt>
                <c:pt idx="9">
                  <c:v>8.0</c:v>
                </c:pt>
                <c:pt idx="10">
                  <c:v>9.0</c:v>
                </c:pt>
                <c:pt idx="12">
                  <c:v>8.0</c:v>
                </c:pt>
                <c:pt idx="13">
                  <c:v>0.0</c:v>
                </c:pt>
                <c:pt idx="15">
                  <c:v>8.0</c:v>
                </c:pt>
                <c:pt idx="16">
                  <c:v>0.0</c:v>
                </c:pt>
                <c:pt idx="18">
                  <c:v>8.0</c:v>
                </c:pt>
                <c:pt idx="19">
                  <c:v>0.0</c:v>
                </c:pt>
                <c:pt idx="21">
                  <c:v>0.0</c:v>
                </c:pt>
                <c:pt idx="2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17715240"/>
        <c:axId val="-2117712424"/>
      </c:barChart>
      <c:catAx>
        <c:axId val="-2117715240"/>
        <c:scaling>
          <c:orientation val="minMax"/>
        </c:scaling>
        <c:delete val="0"/>
        <c:axPos val="b"/>
        <c:majorTickMark val="none"/>
        <c:minorTickMark val="none"/>
        <c:tickLblPos val="none"/>
        <c:crossAx val="-2117712424"/>
        <c:crosses val="autoZero"/>
        <c:auto val="1"/>
        <c:lblAlgn val="ctr"/>
        <c:lblOffset val="100"/>
        <c:noMultiLvlLbl val="0"/>
      </c:catAx>
      <c:valAx>
        <c:axId val="-2117712424"/>
        <c:scaling>
          <c:orientation val="minMax"/>
          <c:max val="100.0"/>
        </c:scaling>
        <c:delete val="0"/>
        <c:axPos val="l"/>
        <c:majorGridlines>
          <c:spPr>
            <a:ln w="6350" cmpd="sng">
              <a:solidFill>
                <a:sysClr val="window" lastClr="FFFFFF">
                  <a:lumMod val="85000"/>
                </a:sysClr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crossAx val="-2117715240"/>
        <c:crosses val="autoZero"/>
        <c:crossBetween val="between"/>
        <c:majorUnit val="25.0"/>
      </c:valAx>
    </c:plotArea>
    <c:legend>
      <c:legendPos val="r"/>
      <c:layout/>
      <c:overlay val="0"/>
      <c:txPr>
        <a:bodyPr/>
        <a:lstStyle/>
        <a:p>
          <a:pPr>
            <a:defRPr>
              <a:latin typeface="+mj-lt"/>
            </a:defRPr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F9620-EE08-6F48-82D6-C99E66CFC0FF}" type="datetimeFigureOut">
              <a:rPr lang="fr-FR" smtClean="0"/>
              <a:t>27/11/20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171F3-0AC1-2E4B-BDE2-0CE525FA0CB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6606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876A9-FC5A-F148-BEB7-8D1AB33A1501}" type="datetimeFigureOut">
              <a:rPr lang="fr-FR" smtClean="0"/>
              <a:t>27/11/20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17578-1A87-C74C-8E97-5040EB45DB4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7606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577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903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264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317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charset="0"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317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317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317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958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813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543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543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409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874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874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8131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719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251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 charset="0"/>
              <a:buNone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557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557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557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993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r-IN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84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4091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r-IN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840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9065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8961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5613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5613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8131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8131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8552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8552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855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4091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8552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8552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8552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7833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3177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6774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677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8131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7464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74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4091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59849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5984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65984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2753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2753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2753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8131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2544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25444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307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86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3072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73072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04672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2860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3446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3446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Illustration d’une tâche synoptique faite via l’interface de PPMT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6067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Illustration d’une tâche synoptique faite via l’interface de PPMT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6067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22386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011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81312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27528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275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813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17578-1A87-C74C-8E97-5040EB45DB4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90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fr-FR"/>
              <a:t>03/10/18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rgbClr r="0" g="0" b="0"/>
                </a:solidFill>
              </a:defRPr>
            </a:lvl1pPr>
          </a:lstStyle>
          <a:p>
            <a:fld id="{2C6B1FF6-39B9-40F5-8B67-33C6354A3D4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03/10/18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03/10/18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36" y="476672"/>
            <a:ext cx="12072664" cy="648072"/>
          </a:xfrm>
        </p:spPr>
        <p:txBody>
          <a:bodyPr anchor="t"/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03/10/18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28412" y="6356353"/>
            <a:ext cx="393593" cy="365125"/>
          </a:xfrm>
        </p:spPr>
        <p:txBody>
          <a:bodyPr/>
          <a:lstStyle>
            <a:lvl1pPr algn="r">
              <a:defRPr/>
            </a:lvl1pPr>
          </a:lstStyle>
          <a:p>
            <a:fld id="{9F271C62-C696-F043-A0A3-2534A4192E35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11640933" y="6356353"/>
            <a:ext cx="555391" cy="36512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/60</a:t>
            </a:r>
            <a:endParaRPr lang="fr-FR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3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6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fr-FR"/>
              <a:t>03/10/18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03/10/18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2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03/10/18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1"/>
            <a:ext cx="5388864" cy="3913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03/10/18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03/10/18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8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3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8" y="2438403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03/10/18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6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6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03/10/18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3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fr-FR"/>
              <a:t>03/10/18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3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3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9F271C62-C696-F043-A0A3-2534A4192E35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0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charset="2"/>
        <a:buChar char="Ø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charset="2"/>
        <a:buChar char="Ø"/>
        <a:defRPr sz="16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charset="2"/>
        <a:buChar char="Ø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charset="2"/>
        <a:buChar char="Ø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charset="2"/>
        <a:buChar char="Ø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svg"/><Relationship Id="rId5" Type="http://schemas.openxmlformats.org/officeDocument/2006/relationships/image" Target="../media/image6.png"/><Relationship Id="rId8" Type="http://schemas.openxmlformats.org/officeDocument/2006/relationships/image" Target="../media/image10.sv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8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8" Type="http://schemas.openxmlformats.org/officeDocument/2006/relationships/image" Target="../media/image10.sv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8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8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0" Type="http://schemas.openxmlformats.org/officeDocument/2006/relationships/image" Target="../media/image10.png"/><Relationship Id="rId8" Type="http://schemas.openxmlformats.org/officeDocument/2006/relationships/image" Target="../media/image10.sv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10" Type="http://schemas.openxmlformats.org/officeDocument/2006/relationships/image" Target="../media/image9.png"/><Relationship Id="rId8" Type="http://schemas.openxmlformats.org/officeDocument/2006/relationships/image" Target="../media/image10.svg"/><Relationship Id="rId9" Type="http://schemas.openxmlformats.org/officeDocument/2006/relationships/image" Target="../media/image8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chart" Target="../charts/char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8" Type="http://schemas.openxmlformats.org/officeDocument/2006/relationships/image" Target="../media/image10.sv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5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9800" y="764707"/>
            <a:ext cx="7772400" cy="1470025"/>
          </a:xfrm>
        </p:spPr>
        <p:txBody>
          <a:bodyPr anchor="ctr">
            <a:noAutofit/>
          </a:bodyPr>
          <a:lstStyle/>
          <a:p>
            <a:r>
              <a:rPr lang="fr-FR" sz="4800" dirty="0">
                <a:latin typeface="Tahoma"/>
                <a:ea typeface="Tahoma"/>
                <a:cs typeface="Tahoma"/>
              </a:rPr>
              <a:t>Interaction in Progressive Visual Analytics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2420888"/>
            <a:ext cx="9144000" cy="76404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</a:pPr>
            <a:r>
              <a:rPr lang="fr-FR" sz="28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ahoma"/>
                <a:ea typeface="Tahoma"/>
                <a:cs typeface="Tahoma"/>
              </a:rPr>
              <a:t>Application </a:t>
            </a:r>
            <a:r>
              <a:rPr lang="fr-FR" sz="28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ahoma"/>
                <a:ea typeface="Tahoma"/>
                <a:cs typeface="Tahoma"/>
              </a:rPr>
              <a:t>to progressive </a:t>
            </a:r>
            <a:r>
              <a:rPr lang="fr-FR" sz="2800" dirty="0" err="1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ahoma"/>
                <a:ea typeface="Tahoma"/>
                <a:cs typeface="Tahoma"/>
              </a:rPr>
              <a:t>sequential</a:t>
            </a:r>
            <a:r>
              <a:rPr lang="fr-FR" sz="2800" dirty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ahoma"/>
                <a:ea typeface="Tahoma"/>
                <a:cs typeface="Tahoma"/>
              </a:rPr>
              <a:t> pattern </a:t>
            </a:r>
            <a:r>
              <a:rPr lang="fr-FR" sz="2800" dirty="0" err="1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ahoma"/>
                <a:ea typeface="Tahoma"/>
                <a:cs typeface="Tahoma"/>
              </a:rPr>
              <a:t>mining</a:t>
            </a:r>
            <a:endParaRPr lang="fr-FR" sz="28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76373" y="3573017"/>
            <a:ext cx="2239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Tahoma"/>
                <a:ea typeface="Tahoma"/>
                <a:cs typeface="Tahoma"/>
              </a:rPr>
              <a:t>PhD </a:t>
            </a:r>
            <a:r>
              <a:rPr lang="fr-FR" sz="2000" dirty="0" err="1">
                <a:latin typeface="Tahoma"/>
                <a:ea typeface="Tahoma"/>
                <a:cs typeface="Tahoma"/>
              </a:rPr>
              <a:t>defense</a:t>
            </a:r>
            <a:endParaRPr lang="fr-FR" sz="2000" dirty="0">
              <a:latin typeface="Tahoma"/>
              <a:ea typeface="Tahoma"/>
              <a:cs typeface="Tahoma"/>
            </a:endParaRPr>
          </a:p>
          <a:p>
            <a:pPr algn="ctr"/>
            <a:r>
              <a:rPr lang="fr-FR" sz="2000" dirty="0">
                <a:latin typeface="Tahoma"/>
                <a:ea typeface="Tahoma"/>
                <a:cs typeface="Tahoma"/>
              </a:rPr>
              <a:t>Vincent Raveneau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061539" y="4447170"/>
            <a:ext cx="4342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>
                <a:latin typeface="Tahoma"/>
                <a:ea typeface="Tahoma"/>
                <a:cs typeface="Tahoma"/>
              </a:rPr>
              <a:t>Advisors</a:t>
            </a:r>
            <a:r>
              <a:rPr lang="fr-FR" sz="1800" dirty="0">
                <a:latin typeface="Tahoma"/>
                <a:ea typeface="Tahoma"/>
                <a:cs typeface="Tahoma"/>
              </a:rPr>
              <a:t>: Yannick Prié, Julien Blanchard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963583" y="4816502"/>
            <a:ext cx="227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>
                <a:latin typeface="Tahoma"/>
                <a:ea typeface="Tahoma"/>
                <a:cs typeface="Tahoma"/>
              </a:rPr>
              <a:t>November</a:t>
            </a:r>
            <a:r>
              <a:rPr lang="fr-FR" sz="1800" dirty="0">
                <a:latin typeface="Tahoma"/>
                <a:ea typeface="Tahoma"/>
                <a:cs typeface="Tahoma"/>
              </a:rPr>
              <a:t> 4th, 2020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460" y="5697538"/>
            <a:ext cx="1738849" cy="93463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t="29967" b="28759"/>
          <a:stretch/>
        </p:blipFill>
        <p:spPr>
          <a:xfrm>
            <a:off x="9415586" y="5697538"/>
            <a:ext cx="2264447" cy="93463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59" y="5694664"/>
            <a:ext cx="2026053" cy="93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92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fr-FR" dirty="0" smtClean="0"/>
              <a:t> to Progressive </a:t>
            </a:r>
            <a:r>
              <a:rPr lang="fr-FR" dirty="0"/>
              <a:t>Visual </a:t>
            </a:r>
            <a:r>
              <a:rPr lang="fr-FR" dirty="0" err="1" smtClean="0"/>
              <a:t>Analytics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10</a:t>
            </a:fld>
            <a:endParaRPr lang="fr-FR"/>
          </a:p>
        </p:txBody>
      </p:sp>
      <p:sp>
        <p:nvSpPr>
          <p:cNvPr id="72" name="Rectangle 71">
            <a:extLst>
              <a:ext uri="{FF2B5EF4-FFF2-40B4-BE49-F238E27FC236}">
                <a16:creationId xmlns="" xmlns:a16="http://schemas.microsoft.com/office/drawing/2014/main" id="{4AF4A983-5F83-4239-89E4-A3CF527B5953}"/>
              </a:ext>
            </a:extLst>
          </p:cNvPr>
          <p:cNvSpPr/>
          <p:nvPr/>
        </p:nvSpPr>
        <p:spPr>
          <a:xfrm>
            <a:off x="464695" y="3879452"/>
            <a:ext cx="1367424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rgbClr val="000000"/>
                </a:solidFill>
              </a:rPr>
              <a:t>Select Dataset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6103CF0F-7CE4-4E06-BC1F-07FD07ABD824}"/>
              </a:ext>
            </a:extLst>
          </p:cNvPr>
          <p:cNvSpPr/>
          <p:nvPr/>
        </p:nvSpPr>
        <p:spPr>
          <a:xfrm>
            <a:off x="2500177" y="3879452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Select </a:t>
            </a:r>
            <a:r>
              <a:rPr lang="fr-FR" dirty="0" err="1" smtClean="0">
                <a:solidFill>
                  <a:srgbClr val="000000"/>
                </a:solidFill>
              </a:rPr>
              <a:t>Analytics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>
                <a:solidFill>
                  <a:srgbClr val="000000"/>
                </a:solidFill>
              </a:rPr>
              <a:t>Parameters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A1518621-3204-468B-B529-E4F7469931BB}"/>
              </a:ext>
            </a:extLst>
          </p:cNvPr>
          <p:cNvSpPr/>
          <p:nvPr/>
        </p:nvSpPr>
        <p:spPr>
          <a:xfrm>
            <a:off x="4535654" y="3879452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 err="1">
                <a:solidFill>
                  <a:srgbClr val="000000"/>
                </a:solidFill>
              </a:rPr>
              <a:t>Run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Analytics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5" name="Flèche : droite 13">
            <a:extLst>
              <a:ext uri="{FF2B5EF4-FFF2-40B4-BE49-F238E27FC236}">
                <a16:creationId xmlns="" xmlns:a16="http://schemas.microsoft.com/office/drawing/2014/main" id="{BA573238-72D3-43D4-B7ED-ABA675F03696}"/>
              </a:ext>
            </a:extLst>
          </p:cNvPr>
          <p:cNvSpPr/>
          <p:nvPr/>
        </p:nvSpPr>
        <p:spPr>
          <a:xfrm>
            <a:off x="1881014" y="4425756"/>
            <a:ext cx="574111" cy="271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Flèche : droite 14">
            <a:extLst>
              <a:ext uri="{FF2B5EF4-FFF2-40B4-BE49-F238E27FC236}">
                <a16:creationId xmlns="" xmlns:a16="http://schemas.microsoft.com/office/drawing/2014/main" id="{9F9B8A1A-72C4-4A7D-894C-28A8636ECCB6}"/>
              </a:ext>
            </a:extLst>
          </p:cNvPr>
          <p:cNvSpPr/>
          <p:nvPr/>
        </p:nvSpPr>
        <p:spPr>
          <a:xfrm>
            <a:off x="3916491" y="4425755"/>
            <a:ext cx="574111" cy="271397"/>
          </a:xfrm>
          <a:prstGeom prst="rightArrow">
            <a:avLst/>
          </a:prstGeom>
          <a:solidFill>
            <a:srgbClr val="607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Flèche : droite 20">
            <a:extLst>
              <a:ext uri="{FF2B5EF4-FFF2-40B4-BE49-F238E27FC236}">
                <a16:creationId xmlns="" xmlns:a16="http://schemas.microsoft.com/office/drawing/2014/main" id="{F6C537CD-6E48-46E9-8B88-3C2D0F10E117}"/>
              </a:ext>
            </a:extLst>
          </p:cNvPr>
          <p:cNvSpPr/>
          <p:nvPr/>
        </p:nvSpPr>
        <p:spPr>
          <a:xfrm rot="16200000">
            <a:off x="554696" y="5766413"/>
            <a:ext cx="1183710" cy="2618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Flèche : droite 21">
            <a:extLst>
              <a:ext uri="{FF2B5EF4-FFF2-40B4-BE49-F238E27FC236}">
                <a16:creationId xmlns="" xmlns:a16="http://schemas.microsoft.com/office/drawing/2014/main" id="{2015990E-27F6-43DC-8929-E72CB67A6758}"/>
              </a:ext>
            </a:extLst>
          </p:cNvPr>
          <p:cNvSpPr/>
          <p:nvPr/>
        </p:nvSpPr>
        <p:spPr>
          <a:xfrm rot="16200000">
            <a:off x="2580652" y="5775939"/>
            <a:ext cx="1193235" cy="2523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>
            <a:extLst>
              <a:ext uri="{FF2B5EF4-FFF2-40B4-BE49-F238E27FC236}">
                <a16:creationId xmlns="" xmlns:a16="http://schemas.microsoft.com/office/drawing/2014/main" id="{412E49E2-8CBB-4FE2-88E1-1FFD69C5E79E}"/>
              </a:ext>
            </a:extLst>
          </p:cNvPr>
          <p:cNvSpPr/>
          <p:nvPr/>
        </p:nvSpPr>
        <p:spPr>
          <a:xfrm rot="16200000">
            <a:off x="6015652" y="1455739"/>
            <a:ext cx="149387" cy="100266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9640BCE7-39C8-461F-95A4-1EE3F9964C73}"/>
              </a:ext>
            </a:extLst>
          </p:cNvPr>
          <p:cNvSpPr/>
          <p:nvPr/>
        </p:nvSpPr>
        <p:spPr>
          <a:xfrm>
            <a:off x="7060841" y="6028991"/>
            <a:ext cx="149387" cy="4908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2A64CF25-87A6-4D57-ACB4-579E7F1E7C97}"/>
              </a:ext>
            </a:extLst>
          </p:cNvPr>
          <p:cNvSpPr/>
          <p:nvPr/>
        </p:nvSpPr>
        <p:spPr>
          <a:xfrm>
            <a:off x="8324778" y="3876435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rgbClr val="000000"/>
                </a:solidFill>
              </a:rPr>
              <a:t>Visualize Results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="" xmlns:a16="http://schemas.microsoft.com/office/drawing/2014/main" id="{192F35DC-3807-4D50-B087-C32DDC0EDB42}"/>
              </a:ext>
            </a:extLst>
          </p:cNvPr>
          <p:cNvSpPr/>
          <p:nvPr/>
        </p:nvSpPr>
        <p:spPr>
          <a:xfrm>
            <a:off x="10360258" y="3876435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rgbClr val="000000"/>
                </a:solidFill>
              </a:rPr>
              <a:t>Interpret Results</a:t>
            </a:r>
          </a:p>
        </p:txBody>
      </p:sp>
      <p:sp>
        <p:nvSpPr>
          <p:cNvPr id="88" name="Flèche : droite 15">
            <a:extLst>
              <a:ext uri="{FF2B5EF4-FFF2-40B4-BE49-F238E27FC236}">
                <a16:creationId xmlns="" xmlns:a16="http://schemas.microsoft.com/office/drawing/2014/main" id="{CDCD51E2-0EAE-4A9E-BA26-C2D9AE0B2AA7}"/>
              </a:ext>
            </a:extLst>
          </p:cNvPr>
          <p:cNvSpPr/>
          <p:nvPr/>
        </p:nvSpPr>
        <p:spPr>
          <a:xfrm>
            <a:off x="9741094" y="4422738"/>
            <a:ext cx="574111" cy="271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76D0FB0F-27FA-4D3C-A607-14D9C2BC9F6F}"/>
              </a:ext>
            </a:extLst>
          </p:cNvPr>
          <p:cNvSpPr/>
          <p:nvPr/>
        </p:nvSpPr>
        <p:spPr>
          <a:xfrm>
            <a:off x="10974459" y="5323441"/>
            <a:ext cx="149387" cy="1188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Flèche : droite 29">
            <a:extLst>
              <a:ext uri="{FF2B5EF4-FFF2-40B4-BE49-F238E27FC236}">
                <a16:creationId xmlns="" xmlns:a16="http://schemas.microsoft.com/office/drawing/2014/main" id="{AC7E5315-A7B0-4CA3-8853-25CEFD5B4209}"/>
              </a:ext>
            </a:extLst>
          </p:cNvPr>
          <p:cNvSpPr/>
          <p:nvPr/>
        </p:nvSpPr>
        <p:spPr>
          <a:xfrm>
            <a:off x="5933745" y="4422736"/>
            <a:ext cx="2368629" cy="271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="" xmlns:a16="http://schemas.microsoft.com/office/drawing/2014/main" id="{412E49E2-8CBB-4FE2-88E1-1FFD69C5E79E}"/>
              </a:ext>
            </a:extLst>
          </p:cNvPr>
          <p:cNvSpPr/>
          <p:nvPr/>
        </p:nvSpPr>
        <p:spPr>
          <a:xfrm rot="16200000">
            <a:off x="4075816" y="3406462"/>
            <a:ext cx="149387" cy="6119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2.1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From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to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-24680" y="6516052"/>
            <a:ext cx="360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Illustration </a:t>
            </a:r>
            <a:r>
              <a:rPr lang="fr-FR" i="1" dirty="0" err="1" smtClean="0"/>
              <a:t>from</a:t>
            </a:r>
            <a:r>
              <a:rPr lang="fr-FR" i="1" dirty="0" smtClean="0"/>
              <a:t> </a:t>
            </a:r>
            <a:r>
              <a:rPr lang="fr-FR" i="1" dirty="0" err="1" smtClean="0"/>
              <a:t>Stolper</a:t>
            </a:r>
            <a:r>
              <a:rPr lang="fr-FR" i="1" dirty="0" smtClean="0"/>
              <a:t> et al., 2014</a:t>
            </a:r>
            <a:endParaRPr lang="fr-FR" i="1" dirty="0"/>
          </a:p>
        </p:txBody>
      </p:sp>
      <p:cxnSp>
        <p:nvCxnSpPr>
          <p:cNvPr id="46" name="Connecteur droit 45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9912426" y="-288"/>
            <a:ext cx="2281391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4AF4A983-5F83-4239-89E4-A3CF527B5953}"/>
              </a:ext>
            </a:extLst>
          </p:cNvPr>
          <p:cNvSpPr/>
          <p:nvPr/>
        </p:nvSpPr>
        <p:spPr>
          <a:xfrm>
            <a:off x="464695" y="1181049"/>
            <a:ext cx="1367424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Select </a:t>
            </a:r>
            <a:r>
              <a:rPr lang="fr-FR" dirty="0" err="1">
                <a:solidFill>
                  <a:srgbClr val="000000"/>
                </a:solidFill>
              </a:rPr>
              <a:t>Dataset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6103CF0F-7CE4-4E06-BC1F-07FD07ABD824}"/>
              </a:ext>
            </a:extLst>
          </p:cNvPr>
          <p:cNvSpPr/>
          <p:nvPr/>
        </p:nvSpPr>
        <p:spPr>
          <a:xfrm>
            <a:off x="2500177" y="1181049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Select </a:t>
            </a:r>
            <a:r>
              <a:rPr lang="fr-FR" dirty="0" err="1" smtClean="0">
                <a:solidFill>
                  <a:srgbClr val="000000"/>
                </a:solidFill>
              </a:rPr>
              <a:t>Analytics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Parameters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A1518621-3204-468B-B529-E4F7469931BB}"/>
              </a:ext>
            </a:extLst>
          </p:cNvPr>
          <p:cNvSpPr/>
          <p:nvPr/>
        </p:nvSpPr>
        <p:spPr>
          <a:xfrm>
            <a:off x="4535654" y="1181049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 err="1">
                <a:solidFill>
                  <a:srgbClr val="000000"/>
                </a:solidFill>
              </a:rPr>
              <a:t>Run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Analytics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2A64CF25-87A6-4D57-ACB4-579E7F1E7C97}"/>
              </a:ext>
            </a:extLst>
          </p:cNvPr>
          <p:cNvSpPr/>
          <p:nvPr/>
        </p:nvSpPr>
        <p:spPr>
          <a:xfrm>
            <a:off x="8324778" y="1181049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rgbClr val="000000"/>
                </a:solidFill>
              </a:rPr>
              <a:t>Visualize Results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192F35DC-3807-4D50-B087-C32DDC0EDB42}"/>
              </a:ext>
            </a:extLst>
          </p:cNvPr>
          <p:cNvSpPr/>
          <p:nvPr/>
        </p:nvSpPr>
        <p:spPr>
          <a:xfrm>
            <a:off x="10360258" y="1181049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rgbClr val="000000"/>
                </a:solidFill>
              </a:rPr>
              <a:t>Interpret Results</a:t>
            </a:r>
          </a:p>
        </p:txBody>
      </p:sp>
      <p:sp>
        <p:nvSpPr>
          <p:cNvPr id="92" name="Flèche : droite 13">
            <a:extLst>
              <a:ext uri="{FF2B5EF4-FFF2-40B4-BE49-F238E27FC236}">
                <a16:creationId xmlns="" xmlns:a16="http://schemas.microsoft.com/office/drawing/2014/main" id="{BA573238-72D3-43D4-B7ED-ABA675F03696}"/>
              </a:ext>
            </a:extLst>
          </p:cNvPr>
          <p:cNvSpPr/>
          <p:nvPr/>
        </p:nvSpPr>
        <p:spPr>
          <a:xfrm>
            <a:off x="1881014" y="1727353"/>
            <a:ext cx="574111" cy="271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Flèche : droite 14">
            <a:extLst>
              <a:ext uri="{FF2B5EF4-FFF2-40B4-BE49-F238E27FC236}">
                <a16:creationId xmlns="" xmlns:a16="http://schemas.microsoft.com/office/drawing/2014/main" id="{9F9B8A1A-72C4-4A7D-894C-28A8636ECCB6}"/>
              </a:ext>
            </a:extLst>
          </p:cNvPr>
          <p:cNvSpPr/>
          <p:nvPr/>
        </p:nvSpPr>
        <p:spPr>
          <a:xfrm>
            <a:off x="3916491" y="1727352"/>
            <a:ext cx="574111" cy="271397"/>
          </a:xfrm>
          <a:prstGeom prst="rightArrow">
            <a:avLst/>
          </a:prstGeom>
          <a:solidFill>
            <a:srgbClr val="607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Flèche : droite 15">
            <a:extLst>
              <a:ext uri="{FF2B5EF4-FFF2-40B4-BE49-F238E27FC236}">
                <a16:creationId xmlns="" xmlns:a16="http://schemas.microsoft.com/office/drawing/2014/main" id="{CDCD51E2-0EAE-4A9E-BA26-C2D9AE0B2AA7}"/>
              </a:ext>
            </a:extLst>
          </p:cNvPr>
          <p:cNvSpPr/>
          <p:nvPr/>
        </p:nvSpPr>
        <p:spPr>
          <a:xfrm>
            <a:off x="9741094" y="1727352"/>
            <a:ext cx="574111" cy="271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lèche : droite 20">
            <a:extLst>
              <a:ext uri="{FF2B5EF4-FFF2-40B4-BE49-F238E27FC236}">
                <a16:creationId xmlns="" xmlns:a16="http://schemas.microsoft.com/office/drawing/2014/main" id="{F6C537CD-6E48-46E9-8B88-3C2D0F10E117}"/>
              </a:ext>
            </a:extLst>
          </p:cNvPr>
          <p:cNvSpPr/>
          <p:nvPr/>
        </p:nvSpPr>
        <p:spPr>
          <a:xfrm rot="16200000">
            <a:off x="971821" y="2673286"/>
            <a:ext cx="368785" cy="2618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lèche : droite 21">
            <a:extLst>
              <a:ext uri="{FF2B5EF4-FFF2-40B4-BE49-F238E27FC236}">
                <a16:creationId xmlns="" xmlns:a16="http://schemas.microsoft.com/office/drawing/2014/main" id="{2015990E-27F6-43DC-8929-E72CB67A6758}"/>
              </a:ext>
            </a:extLst>
          </p:cNvPr>
          <p:cNvSpPr/>
          <p:nvPr/>
        </p:nvSpPr>
        <p:spPr>
          <a:xfrm rot="16200000">
            <a:off x="3006634" y="2678049"/>
            <a:ext cx="368786" cy="2523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>
            <a:extLst>
              <a:ext uri="{FF2B5EF4-FFF2-40B4-BE49-F238E27FC236}">
                <a16:creationId xmlns="" xmlns:a16="http://schemas.microsoft.com/office/drawing/2014/main" id="{412E49E2-8CBB-4FE2-88E1-1FFD69C5E79E}"/>
              </a:ext>
            </a:extLst>
          </p:cNvPr>
          <p:cNvSpPr/>
          <p:nvPr/>
        </p:nvSpPr>
        <p:spPr>
          <a:xfrm rot="16200000">
            <a:off x="6029411" y="-2022015"/>
            <a:ext cx="149387" cy="100266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97">
            <a:extLst>
              <a:ext uri="{FF2B5EF4-FFF2-40B4-BE49-F238E27FC236}">
                <a16:creationId xmlns="" xmlns:a16="http://schemas.microsoft.com/office/drawing/2014/main" id="{76D0FB0F-27FA-4D3C-A607-14D9C2BC9F6F}"/>
              </a:ext>
            </a:extLst>
          </p:cNvPr>
          <p:cNvSpPr/>
          <p:nvPr/>
        </p:nvSpPr>
        <p:spPr>
          <a:xfrm>
            <a:off x="10974459" y="2628054"/>
            <a:ext cx="149387" cy="3605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Octogone 98">
            <a:extLst>
              <a:ext uri="{FF2B5EF4-FFF2-40B4-BE49-F238E27FC236}">
                <a16:creationId xmlns="" xmlns:a16="http://schemas.microsoft.com/office/drawing/2014/main" id="{60ADD1E4-2259-4D3C-A736-134AB2556985}"/>
              </a:ext>
            </a:extLst>
          </p:cNvPr>
          <p:cNvSpPr/>
          <p:nvPr/>
        </p:nvSpPr>
        <p:spPr>
          <a:xfrm>
            <a:off x="6329747" y="1085800"/>
            <a:ext cx="1638821" cy="1565752"/>
          </a:xfrm>
          <a:prstGeom prst="octagon">
            <a:avLst>
              <a:gd name="adj" fmla="val 2486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Wait for </a:t>
            </a:r>
            <a:r>
              <a:rPr lang="fr-FR" dirty="0" err="1" smtClean="0"/>
              <a:t>Analytics</a:t>
            </a:r>
            <a:r>
              <a:rPr lang="fr-FR" dirty="0" smtClean="0"/>
              <a:t> to </a:t>
            </a:r>
            <a:r>
              <a:rPr lang="fr-FR" dirty="0"/>
              <a:t>Complete</a:t>
            </a:r>
          </a:p>
        </p:txBody>
      </p:sp>
      <p:sp>
        <p:nvSpPr>
          <p:cNvPr id="100" name="Flèche : droite 28">
            <a:extLst>
              <a:ext uri="{FF2B5EF4-FFF2-40B4-BE49-F238E27FC236}">
                <a16:creationId xmlns="" xmlns:a16="http://schemas.microsoft.com/office/drawing/2014/main" id="{F25DDBA8-C610-4869-9CBD-6A471356C0B1}"/>
              </a:ext>
            </a:extLst>
          </p:cNvPr>
          <p:cNvSpPr/>
          <p:nvPr/>
        </p:nvSpPr>
        <p:spPr>
          <a:xfrm>
            <a:off x="5945471" y="1727351"/>
            <a:ext cx="362044" cy="271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lèche : droite 29">
            <a:extLst>
              <a:ext uri="{FF2B5EF4-FFF2-40B4-BE49-F238E27FC236}">
                <a16:creationId xmlns="" xmlns:a16="http://schemas.microsoft.com/office/drawing/2014/main" id="{AC7E5315-A7B0-4CA3-8853-25CEFD5B4209}"/>
              </a:ext>
            </a:extLst>
          </p:cNvPr>
          <p:cNvSpPr/>
          <p:nvPr/>
        </p:nvSpPr>
        <p:spPr>
          <a:xfrm>
            <a:off x="7990650" y="1727350"/>
            <a:ext cx="311724" cy="271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5933745" y="4495631"/>
            <a:ext cx="260680" cy="126856"/>
          </a:xfrm>
          <a:prstGeom prst="rect">
            <a:avLst/>
          </a:prstGeom>
          <a:solidFill>
            <a:schemeClr val="accent1"/>
          </a:solidFill>
          <a:ln w="6350" cmpd="sng">
            <a:solidFill>
              <a:srgbClr val="6076B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/>
          <p:cNvSpPr/>
          <p:nvPr/>
        </p:nvSpPr>
        <p:spPr>
          <a:xfrm rot="5400000">
            <a:off x="5768027" y="4149458"/>
            <a:ext cx="729572" cy="126856"/>
          </a:xfrm>
          <a:prstGeom prst="rect">
            <a:avLst/>
          </a:prstGeom>
          <a:solidFill>
            <a:schemeClr val="accent1"/>
          </a:solidFill>
          <a:ln w="6350" cmpd="sng">
            <a:solidFill>
              <a:srgbClr val="6076B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Flèche : droite 14">
            <a:extLst>
              <a:ext uri="{FF2B5EF4-FFF2-40B4-BE49-F238E27FC236}">
                <a16:creationId xmlns="" xmlns:a16="http://schemas.microsoft.com/office/drawing/2014/main" id="{9F9B8A1A-72C4-4A7D-894C-28A8636ECCB6}"/>
              </a:ext>
            </a:extLst>
          </p:cNvPr>
          <p:cNvSpPr/>
          <p:nvPr/>
        </p:nvSpPr>
        <p:spPr>
          <a:xfrm>
            <a:off x="6069385" y="3645024"/>
            <a:ext cx="371949" cy="271397"/>
          </a:xfrm>
          <a:prstGeom prst="rightArrow">
            <a:avLst/>
          </a:prstGeom>
          <a:solidFill>
            <a:srgbClr val="6076B4"/>
          </a:solidFill>
          <a:ln w="6350" cmpd="sng">
            <a:solidFill>
              <a:srgbClr val="6076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/>
          <p:cNvSpPr/>
          <p:nvPr/>
        </p:nvSpPr>
        <p:spPr>
          <a:xfrm>
            <a:off x="7736751" y="3715351"/>
            <a:ext cx="240802" cy="126856"/>
          </a:xfrm>
          <a:prstGeom prst="rect">
            <a:avLst/>
          </a:prstGeom>
          <a:solidFill>
            <a:schemeClr val="accent1"/>
          </a:solidFill>
          <a:ln w="6350" cmpd="sng">
            <a:solidFill>
              <a:srgbClr val="6076B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6"/>
          <p:cNvSpPr/>
          <p:nvPr/>
        </p:nvSpPr>
        <p:spPr>
          <a:xfrm rot="5400000">
            <a:off x="7263104" y="4429201"/>
            <a:ext cx="1555755" cy="126856"/>
          </a:xfrm>
          <a:prstGeom prst="rect">
            <a:avLst/>
          </a:prstGeom>
          <a:solidFill>
            <a:schemeClr val="accent1"/>
          </a:solidFill>
          <a:ln w="6350" cmpd="sng">
            <a:solidFill>
              <a:srgbClr val="6076B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Flèche : droite 14">
            <a:extLst>
              <a:ext uri="{FF2B5EF4-FFF2-40B4-BE49-F238E27FC236}">
                <a16:creationId xmlns="" xmlns:a16="http://schemas.microsoft.com/office/drawing/2014/main" id="{9F9B8A1A-72C4-4A7D-894C-28A8636ECCB6}"/>
              </a:ext>
            </a:extLst>
          </p:cNvPr>
          <p:cNvSpPr/>
          <p:nvPr/>
        </p:nvSpPr>
        <p:spPr>
          <a:xfrm rot="10800000">
            <a:off x="7732458" y="5203406"/>
            <a:ext cx="376491" cy="271397"/>
          </a:xfrm>
          <a:prstGeom prst="rightArrow">
            <a:avLst/>
          </a:prstGeom>
          <a:solidFill>
            <a:srgbClr val="6076B4"/>
          </a:solidFill>
          <a:ln w="6350" cmpd="sng">
            <a:solidFill>
              <a:srgbClr val="6076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/>
          <p:cNvSpPr/>
          <p:nvPr/>
        </p:nvSpPr>
        <p:spPr>
          <a:xfrm>
            <a:off x="6067425" y="5273378"/>
            <a:ext cx="371475" cy="126856"/>
          </a:xfrm>
          <a:prstGeom prst="rect">
            <a:avLst/>
          </a:prstGeom>
          <a:solidFill>
            <a:schemeClr val="accent1"/>
          </a:solidFill>
          <a:ln w="6350" cmpd="sng">
            <a:solidFill>
              <a:srgbClr val="6076B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/>
          <p:cNvSpPr/>
          <p:nvPr/>
        </p:nvSpPr>
        <p:spPr>
          <a:xfrm rot="5400000">
            <a:off x="5770392" y="4844655"/>
            <a:ext cx="724841" cy="126856"/>
          </a:xfrm>
          <a:prstGeom prst="rect">
            <a:avLst/>
          </a:prstGeom>
          <a:solidFill>
            <a:schemeClr val="accent1"/>
          </a:solidFill>
          <a:ln w="6350" cmpd="sng">
            <a:solidFill>
              <a:srgbClr val="6076B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A6113282-C91A-4E0F-BDF9-52071D98322B}"/>
              </a:ext>
            </a:extLst>
          </p:cNvPr>
          <p:cNvSpPr/>
          <p:nvPr/>
        </p:nvSpPr>
        <p:spPr>
          <a:xfrm>
            <a:off x="6441334" y="3134994"/>
            <a:ext cx="1295417" cy="1295415"/>
          </a:xfrm>
          <a:prstGeom prst="rect">
            <a:avLst/>
          </a:prstGeom>
          <a:solidFill>
            <a:srgbClr val="13A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 err="1">
                <a:solidFill>
                  <a:srgbClr val="000000"/>
                </a:solidFill>
              </a:rPr>
              <a:t>Visualize</a:t>
            </a:r>
            <a:r>
              <a:rPr lang="fr-FR" dirty="0">
                <a:solidFill>
                  <a:srgbClr val="000000"/>
                </a:solidFill>
              </a:rPr>
              <a:t> Partial </a:t>
            </a:r>
            <a:r>
              <a:rPr lang="fr-FR" dirty="0" err="1">
                <a:solidFill>
                  <a:srgbClr val="000000"/>
                </a:solidFill>
              </a:rPr>
              <a:t>Results</a:t>
            </a:r>
            <a:endParaRPr lang="fr-FR" dirty="0"/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902EF84A-B3A7-47C8-A2C3-507B9BE2171F}"/>
              </a:ext>
            </a:extLst>
          </p:cNvPr>
          <p:cNvSpPr/>
          <p:nvPr/>
        </p:nvSpPr>
        <p:spPr>
          <a:xfrm>
            <a:off x="6441334" y="4689162"/>
            <a:ext cx="1295417" cy="1295415"/>
          </a:xfrm>
          <a:prstGeom prst="rect">
            <a:avLst/>
          </a:prstGeom>
          <a:solidFill>
            <a:srgbClr val="13A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 err="1">
                <a:solidFill>
                  <a:srgbClr val="000000"/>
                </a:solidFill>
              </a:rPr>
              <a:t>Interpret</a:t>
            </a:r>
            <a:r>
              <a:rPr lang="fr-FR" dirty="0">
                <a:solidFill>
                  <a:srgbClr val="000000"/>
                </a:solidFill>
              </a:rPr>
              <a:t> Partial </a:t>
            </a:r>
            <a:r>
              <a:rPr lang="fr-FR" dirty="0" err="1">
                <a:solidFill>
                  <a:srgbClr val="000000"/>
                </a:solidFill>
              </a:rPr>
              <a:t>Results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5927725" y="3107321"/>
            <a:ext cx="2232025" cy="1378953"/>
          </a:xfrm>
          <a:prstGeom prst="rect">
            <a:avLst/>
          </a:prstGeom>
          <a:solidFill>
            <a:schemeClr val="bg1">
              <a:alpha val="68000"/>
            </a:schemeClr>
          </a:solidFill>
          <a:ln w="31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/>
          <p:cNvSpPr/>
          <p:nvPr/>
        </p:nvSpPr>
        <p:spPr>
          <a:xfrm>
            <a:off x="5927725" y="4625975"/>
            <a:ext cx="2228850" cy="1765299"/>
          </a:xfrm>
          <a:prstGeom prst="rect">
            <a:avLst/>
          </a:prstGeom>
          <a:solidFill>
            <a:schemeClr val="bg1">
              <a:alpha val="68000"/>
            </a:schemeClr>
          </a:solidFill>
          <a:ln w="3175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85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6" dur="1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8" dur="1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10" dur="1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12" dur="1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14" dur="10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16" dur="10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18" dur="10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20" dur="100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22" dur="100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24" dur="1000" spd="-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26" dur="10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28" dur="1000" spd="-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30" dur="1000" spd="-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32" dur="1000" spd="-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0995 " pathEditMode="relative" ptsTypes="AA">
                                      <p:cBhvr>
                                        <p:cTn id="34" dur="1000" spd="-100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1" grpId="1" animBg="1"/>
      <p:bldP spid="52" grpId="0" animBg="1"/>
      <p:bldP spid="53" grpId="0" animBg="1"/>
      <p:bldP spid="54" grpId="0" animBg="1"/>
      <p:bldP spid="55" grpId="0" animBg="1"/>
      <p:bldP spid="56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77" grpId="0" animBg="1"/>
      <p:bldP spid="78" grpId="0" animBg="1"/>
      <p:bldP spid="5" grpId="0" animBg="1"/>
      <p:bldP spid="1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Definition</a:t>
            </a:r>
            <a:r>
              <a:rPr lang="fr-FR" dirty="0" smtClean="0"/>
              <a:t> and </a:t>
            </a:r>
            <a:r>
              <a:rPr lang="fr-FR" dirty="0" err="1" smtClean="0"/>
              <a:t>features</a:t>
            </a:r>
            <a:r>
              <a:rPr lang="fr-FR" dirty="0"/>
              <a:t> of Progressive Visual </a:t>
            </a:r>
            <a:r>
              <a:rPr lang="fr-FR" dirty="0" err="1"/>
              <a:t>Analytics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973967"/>
            <a:ext cx="10972800" cy="10395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>
                <a:ea typeface="+mj-lt"/>
                <a:cs typeface="+mj-lt"/>
              </a:rPr>
              <a:t>« methods to avoid [...] speed bumps, where analysts can begin making decisions immediately [by] visualizing partial results [that] provide early, meaningful clues [...] without waiting for long-running analytics to terminate »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11</a:t>
            </a:fld>
            <a:endParaRPr lang="fr-FR"/>
          </a:p>
        </p:txBody>
      </p:sp>
      <p:sp>
        <p:nvSpPr>
          <p:cNvPr id="6" name="Espace réservé du contenu 2">
            <a:extLst>
              <a:ext uri="{FF2B5EF4-FFF2-40B4-BE49-F238E27FC236}">
                <a16:creationId xmlns="" xmlns:a16="http://schemas.microsoft.com/office/drawing/2014/main" id="{CF3BB230-1A1C-4BF9-B6EF-2E84A4CA7EFA}"/>
              </a:ext>
            </a:extLst>
          </p:cNvPr>
          <p:cNvSpPr txBox="1">
            <a:spLocks/>
          </p:cNvSpPr>
          <p:nvPr/>
        </p:nvSpPr>
        <p:spPr>
          <a:xfrm>
            <a:off x="9144001" y="3076257"/>
            <a:ext cx="2924828" cy="496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i="1">
                <a:ea typeface="+mj-lt"/>
                <a:cs typeface="+mj-lt"/>
              </a:rPr>
              <a:t>Stolper et al., 2014</a:t>
            </a:r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="" xmlns:a16="http://schemas.microsoft.com/office/drawing/2014/main" id="{785EFE94-D291-4E2F-BF95-F40C86084CAA}"/>
              </a:ext>
            </a:extLst>
          </p:cNvPr>
          <p:cNvSpPr txBox="1">
            <a:spLocks/>
          </p:cNvSpPr>
          <p:nvPr/>
        </p:nvSpPr>
        <p:spPr>
          <a:xfrm>
            <a:off x="597778" y="4046541"/>
            <a:ext cx="5555295" cy="4341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dirty="0" err="1">
                <a:ea typeface="+mj-lt"/>
                <a:cs typeface="+mj-lt"/>
              </a:rPr>
              <a:t>Meaningful</a:t>
            </a:r>
            <a:r>
              <a:rPr lang="fr-FR" dirty="0">
                <a:ea typeface="+mj-lt"/>
                <a:cs typeface="+mj-lt"/>
              </a:rPr>
              <a:t> partial </a:t>
            </a:r>
            <a:r>
              <a:rPr lang="fr-FR" dirty="0" err="1">
                <a:ea typeface="+mj-lt"/>
                <a:cs typeface="+mj-lt"/>
              </a:rPr>
              <a:t>results</a:t>
            </a:r>
            <a:endParaRPr lang="fr-FR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="" xmlns:a16="http://schemas.microsoft.com/office/drawing/2014/main" id="{F13D3205-1A04-4DA3-B1E1-326921B0B41A}"/>
              </a:ext>
            </a:extLst>
          </p:cNvPr>
          <p:cNvSpPr txBox="1">
            <a:spLocks/>
          </p:cNvSpPr>
          <p:nvPr/>
        </p:nvSpPr>
        <p:spPr>
          <a:xfrm>
            <a:off x="605425" y="4636830"/>
            <a:ext cx="7382007" cy="4341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dirty="0">
                <a:ea typeface="+mj-lt"/>
                <a:cs typeface="+mj-lt"/>
              </a:rPr>
              <a:t>Visual interfaces to manage the partial </a:t>
            </a:r>
            <a:r>
              <a:rPr lang="fr-FR" dirty="0" err="1">
                <a:ea typeface="+mj-lt"/>
                <a:cs typeface="+mj-lt"/>
              </a:rPr>
              <a:t>results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="" xmlns:a16="http://schemas.microsoft.com/office/drawing/2014/main" id="{5581CD5D-E9F0-4CC3-A28F-E55842CBA5D7}"/>
              </a:ext>
            </a:extLst>
          </p:cNvPr>
          <p:cNvSpPr txBox="1">
            <a:spLocks/>
          </p:cNvSpPr>
          <p:nvPr/>
        </p:nvSpPr>
        <p:spPr>
          <a:xfrm>
            <a:off x="605424" y="5227119"/>
            <a:ext cx="9162984" cy="4341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dirty="0" err="1">
                <a:ea typeface="+mj-lt"/>
                <a:cs typeface="+mj-lt"/>
              </a:rPr>
              <a:t>Ability</a:t>
            </a:r>
            <a:r>
              <a:rPr lang="fr-FR" dirty="0">
                <a:ea typeface="+mj-lt"/>
                <a:cs typeface="+mj-lt"/>
              </a:rPr>
              <a:t> to </a:t>
            </a:r>
            <a:r>
              <a:rPr lang="fr-FR" dirty="0" smtClean="0">
                <a:ea typeface="+mj-lt"/>
                <a:cs typeface="+mj-lt"/>
              </a:rPr>
              <a:t>control and </a:t>
            </a:r>
            <a:r>
              <a:rPr lang="fr-FR" dirty="0" err="1" smtClean="0">
                <a:ea typeface="+mj-lt"/>
                <a:cs typeface="+mj-lt"/>
              </a:rPr>
              <a:t>interact</a:t>
            </a:r>
            <a:r>
              <a:rPr lang="fr-FR" dirty="0" smtClean="0">
                <a:ea typeface="+mj-lt"/>
                <a:cs typeface="+mj-lt"/>
              </a:rPr>
              <a:t> </a:t>
            </a:r>
            <a:r>
              <a:rPr lang="fr-FR" dirty="0" err="1" smtClean="0">
                <a:ea typeface="+mj-lt"/>
                <a:cs typeface="+mj-lt"/>
              </a:rPr>
              <a:t>with</a:t>
            </a:r>
            <a:r>
              <a:rPr lang="fr-FR" dirty="0" smtClean="0">
                <a:ea typeface="+mj-lt"/>
                <a:cs typeface="+mj-lt"/>
              </a:rPr>
              <a:t> the </a:t>
            </a:r>
            <a:r>
              <a:rPr lang="fr-FR" dirty="0" err="1" smtClean="0">
                <a:ea typeface="+mj-lt"/>
                <a:cs typeface="+mj-lt"/>
              </a:rPr>
              <a:t>ongoing</a:t>
            </a:r>
            <a:r>
              <a:rPr lang="fr-FR" dirty="0" smtClean="0">
                <a:ea typeface="+mj-lt"/>
                <a:cs typeface="+mj-lt"/>
              </a:rPr>
              <a:t> computation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2.1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From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to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912426" y="-288"/>
            <a:ext cx="2281391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883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Approximated</a:t>
            </a:r>
            <a:r>
              <a:rPr lang="fr-FR" dirty="0" smtClean="0"/>
              <a:t> </a:t>
            </a:r>
            <a:r>
              <a:rPr lang="fr-FR" dirty="0" err="1" smtClean="0"/>
              <a:t>tSNE</a:t>
            </a:r>
            <a:r>
              <a:rPr lang="fr-FR" dirty="0" smtClean="0"/>
              <a:t> </a:t>
            </a:r>
            <a:r>
              <a:rPr lang="fr-FR" i="1" dirty="0" smtClean="0"/>
              <a:t>(</a:t>
            </a:r>
            <a:r>
              <a:rPr lang="fr-FR" i="1" dirty="0" err="1" smtClean="0"/>
              <a:t>Pezzotti</a:t>
            </a:r>
            <a:r>
              <a:rPr lang="fr-FR" i="1" dirty="0" smtClean="0"/>
              <a:t> et al., 2017)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12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Image 2" descr="pezzott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59" y="1523349"/>
            <a:ext cx="8204579" cy="4713963"/>
          </a:xfrm>
          <a:prstGeom prst="rect">
            <a:avLst/>
          </a:prstGeom>
        </p:spPr>
      </p:pic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93541" y="1292520"/>
            <a:ext cx="4104456" cy="55654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 smtClean="0"/>
              <a:t>Data</a:t>
            </a:r>
          </a:p>
          <a:p>
            <a:r>
              <a:rPr lang="fr-FR" dirty="0" err="1" smtClean="0"/>
              <a:t>high-dimensional</a:t>
            </a:r>
            <a:r>
              <a:rPr lang="fr-FR" dirty="0" smtClean="0"/>
              <a:t> data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Algorithm</a:t>
            </a:r>
            <a:endParaRPr lang="fr-FR" b="1" dirty="0" smtClean="0"/>
          </a:p>
          <a:p>
            <a:r>
              <a:rPr lang="fr-FR" dirty="0" smtClean="0"/>
              <a:t>progressive </a:t>
            </a:r>
            <a:r>
              <a:rPr lang="fr-FR" dirty="0" err="1" smtClean="0"/>
              <a:t>t</a:t>
            </a:r>
            <a:r>
              <a:rPr lang="fr-FR" dirty="0" smtClean="0"/>
              <a:t>-SNE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Visualization</a:t>
            </a:r>
            <a:endParaRPr lang="fr-FR" b="1" dirty="0" smtClean="0"/>
          </a:p>
          <a:p>
            <a:r>
              <a:rPr lang="fr-FR" dirty="0"/>
              <a:t>2D o</a:t>
            </a:r>
            <a:r>
              <a:rPr lang="fr-FR" dirty="0" smtClean="0"/>
              <a:t>utput </a:t>
            </a:r>
            <a:r>
              <a:rPr lang="fr-FR" dirty="0" err="1" smtClean="0"/>
              <a:t>embedding</a:t>
            </a:r>
            <a:endParaRPr lang="fr-FR" dirty="0" smtClean="0"/>
          </a:p>
          <a:p>
            <a:r>
              <a:rPr lang="fr-FR" dirty="0"/>
              <a:t>i</a:t>
            </a:r>
            <a:r>
              <a:rPr lang="fr-FR" dirty="0" smtClean="0"/>
              <a:t>nput data projections</a:t>
            </a:r>
          </a:p>
          <a:p>
            <a:r>
              <a:rPr lang="fr-FR" dirty="0" smtClean="0"/>
              <a:t>progression of the </a:t>
            </a:r>
            <a:r>
              <a:rPr lang="fr-FR" dirty="0" err="1" smtClean="0"/>
              <a:t>algorithm</a:t>
            </a:r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smtClean="0"/>
              <a:t>Interactions</a:t>
            </a:r>
          </a:p>
          <a:p>
            <a:r>
              <a:rPr lang="fr-FR" dirty="0" err="1" smtClean="0"/>
              <a:t>prioritize</a:t>
            </a:r>
            <a:r>
              <a:rPr lang="fr-FR" dirty="0" smtClean="0"/>
              <a:t> data points</a:t>
            </a:r>
          </a:p>
          <a:p>
            <a:r>
              <a:rPr lang="fr-FR" dirty="0" err="1" smtClean="0"/>
              <a:t>add</a:t>
            </a:r>
            <a:r>
              <a:rPr lang="fr-FR" dirty="0" smtClean="0"/>
              <a:t>/</a:t>
            </a:r>
            <a:r>
              <a:rPr lang="fr-FR" dirty="0" err="1" smtClean="0"/>
              <a:t>modify</a:t>
            </a:r>
            <a:r>
              <a:rPr lang="fr-FR" dirty="0" smtClean="0"/>
              <a:t>/</a:t>
            </a:r>
            <a:r>
              <a:rPr lang="fr-FR" dirty="0" err="1" smtClean="0"/>
              <a:t>remove</a:t>
            </a:r>
            <a:r>
              <a:rPr lang="fr-FR" dirty="0" smtClean="0"/>
              <a:t> data points</a:t>
            </a:r>
          </a:p>
          <a:p>
            <a:r>
              <a:rPr lang="fr-FR" dirty="0" smtClean="0"/>
              <a:t>update the </a:t>
            </a:r>
            <a:r>
              <a:rPr lang="fr-FR" dirty="0" err="1" smtClean="0"/>
              <a:t>algorithm’s</a:t>
            </a:r>
            <a:r>
              <a:rPr lang="fr-FR" dirty="0" smtClean="0"/>
              <a:t> </a:t>
            </a:r>
            <a:r>
              <a:rPr lang="fr-FR" dirty="0" err="1" smtClean="0"/>
              <a:t>strategy</a:t>
            </a:r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912426" y="-288"/>
            <a:ext cx="2281391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3" name="Image 12" descr="pezzott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t="1322" r="57273" b="22926"/>
          <a:stretch/>
        </p:blipFill>
        <p:spPr>
          <a:xfrm>
            <a:off x="3972942" y="1586302"/>
            <a:ext cx="3462331" cy="357089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4" name="Image 13" descr="pezzott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3" t="1335" r="15519" b="22914"/>
          <a:stretch/>
        </p:blipFill>
        <p:spPr>
          <a:xfrm>
            <a:off x="7523892" y="1586302"/>
            <a:ext cx="3343190" cy="357089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5" name="Image 14" descr="pezzott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22" t="1335" r="372" b="22914"/>
          <a:stretch/>
        </p:blipFill>
        <p:spPr>
          <a:xfrm>
            <a:off x="10952480" y="1586302"/>
            <a:ext cx="1157344" cy="357089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8" name="Image 17" descr="pezzott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6" t="80142" r="28778" b="738"/>
          <a:stretch/>
        </p:blipFill>
        <p:spPr>
          <a:xfrm>
            <a:off x="7523892" y="5301208"/>
            <a:ext cx="2266653" cy="90130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9" name="Image 18" descr="pezzott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3" t="79708" r="419" b="1172"/>
          <a:stretch/>
        </p:blipFill>
        <p:spPr>
          <a:xfrm>
            <a:off x="9858744" y="5301208"/>
            <a:ext cx="2251080" cy="90130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20" name="Image 19" descr="pezzott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1523349"/>
            <a:ext cx="8204579" cy="4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5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MDSteer</a:t>
            </a:r>
            <a:r>
              <a:rPr lang="fr-FR" dirty="0" smtClean="0"/>
              <a:t> </a:t>
            </a:r>
            <a:r>
              <a:rPr lang="fr-FR" i="1" dirty="0" smtClean="0"/>
              <a:t>(Williams &amp; </a:t>
            </a:r>
            <a:r>
              <a:rPr lang="fr-FR" i="1" dirty="0" err="1" smtClean="0"/>
              <a:t>Munzner</a:t>
            </a:r>
            <a:r>
              <a:rPr lang="fr-FR" i="1" dirty="0" smtClean="0"/>
              <a:t>, 2004)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13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4" name="Image 13" descr="WilliamsMunzner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234" y="1615143"/>
            <a:ext cx="5022167" cy="4576709"/>
          </a:xfrm>
          <a:prstGeom prst="rect">
            <a:avLst/>
          </a:prstGeom>
        </p:spPr>
      </p:pic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93540" y="1292520"/>
            <a:ext cx="4202259" cy="5565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/>
              <a:t>Data</a:t>
            </a:r>
          </a:p>
          <a:p>
            <a:r>
              <a:rPr lang="fr-FR" dirty="0" err="1" smtClean="0"/>
              <a:t>high-dimensional</a:t>
            </a:r>
            <a:r>
              <a:rPr lang="fr-FR" dirty="0" smtClean="0"/>
              <a:t> data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Algorithm</a:t>
            </a:r>
            <a:endParaRPr lang="fr-FR" b="1" dirty="0" smtClean="0"/>
          </a:p>
          <a:p>
            <a:r>
              <a:rPr lang="fr-FR" dirty="0" smtClean="0"/>
              <a:t>progressive </a:t>
            </a:r>
            <a:r>
              <a:rPr lang="fr-FR" dirty="0" err="1" smtClean="0"/>
              <a:t>Multidimensional</a:t>
            </a:r>
            <a:r>
              <a:rPr lang="fr-FR" dirty="0" smtClean="0"/>
              <a:t> </a:t>
            </a:r>
            <a:r>
              <a:rPr lang="fr-FR" dirty="0" err="1" smtClean="0"/>
              <a:t>Scaling</a:t>
            </a:r>
            <a:r>
              <a:rPr lang="fr-FR" dirty="0" smtClean="0"/>
              <a:t> (MDS)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Visualization</a:t>
            </a:r>
            <a:endParaRPr lang="fr-FR" b="1" dirty="0" smtClean="0"/>
          </a:p>
          <a:p>
            <a:r>
              <a:rPr lang="fr-FR" dirty="0" smtClean="0"/>
              <a:t>2D output </a:t>
            </a:r>
            <a:r>
              <a:rPr lang="fr-FR" dirty="0" err="1" smtClean="0"/>
              <a:t>embedding</a:t>
            </a:r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smtClean="0"/>
              <a:t>Interactions</a:t>
            </a:r>
          </a:p>
          <a:p>
            <a:r>
              <a:rPr lang="fr-FR" dirty="0" err="1" smtClean="0"/>
              <a:t>prioritize</a:t>
            </a:r>
            <a:r>
              <a:rPr lang="fr-FR" dirty="0" smtClean="0"/>
              <a:t> data points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912426" y="-288"/>
            <a:ext cx="2281391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489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PIVE </a:t>
            </a:r>
            <a:r>
              <a:rPr lang="fr-FR" i="1" dirty="0" smtClean="0"/>
              <a:t>(Kim et al., 2017)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14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93541" y="1292520"/>
            <a:ext cx="4104456" cy="5565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/>
              <a:t>Data</a:t>
            </a:r>
            <a:endParaRPr lang="fr-FR" dirty="0" smtClean="0"/>
          </a:p>
          <a:p>
            <a:r>
              <a:rPr lang="fr-FR" dirty="0" err="1"/>
              <a:t>h</a:t>
            </a:r>
            <a:r>
              <a:rPr lang="fr-FR" dirty="0" err="1" smtClean="0"/>
              <a:t>igh-dimensional</a:t>
            </a:r>
            <a:r>
              <a:rPr lang="fr-FR" dirty="0" smtClean="0"/>
              <a:t> data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Algorithm</a:t>
            </a:r>
            <a:endParaRPr lang="fr-FR" b="1" dirty="0" smtClean="0"/>
          </a:p>
          <a:p>
            <a:r>
              <a:rPr lang="fr-FR" dirty="0" err="1" smtClean="0"/>
              <a:t>t</a:t>
            </a:r>
            <a:r>
              <a:rPr lang="fr-FR" dirty="0" smtClean="0"/>
              <a:t>-SNE</a:t>
            </a:r>
          </a:p>
          <a:p>
            <a:r>
              <a:rPr lang="fr-FR" dirty="0" smtClean="0"/>
              <a:t>k-</a:t>
            </a:r>
            <a:r>
              <a:rPr lang="fr-FR" dirty="0" err="1" smtClean="0"/>
              <a:t>means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Visualization</a:t>
            </a:r>
            <a:endParaRPr lang="fr-FR" b="1" dirty="0" smtClean="0"/>
          </a:p>
          <a:p>
            <a:r>
              <a:rPr lang="fr-FR" dirty="0"/>
              <a:t>2D </a:t>
            </a:r>
            <a:r>
              <a:rPr lang="fr-FR" dirty="0" smtClean="0"/>
              <a:t>output </a:t>
            </a:r>
            <a:r>
              <a:rPr lang="fr-FR" dirty="0" err="1"/>
              <a:t>embedding</a:t>
            </a:r>
            <a:endParaRPr lang="fr-FR" dirty="0"/>
          </a:p>
          <a:p>
            <a:r>
              <a:rPr lang="fr-FR" dirty="0" smtClean="0"/>
              <a:t>clusters</a:t>
            </a:r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smtClean="0"/>
              <a:t>Interactions</a:t>
            </a:r>
          </a:p>
          <a:p>
            <a:r>
              <a:rPr lang="fr-FR" dirty="0" smtClean="0"/>
              <a:t>update </a:t>
            </a:r>
            <a:r>
              <a:rPr lang="fr-FR" dirty="0" err="1" smtClean="0"/>
              <a:t>parameters</a:t>
            </a:r>
            <a:endParaRPr lang="fr-FR" dirty="0" smtClean="0"/>
          </a:p>
          <a:p>
            <a:r>
              <a:rPr lang="fr-FR" dirty="0" err="1" smtClean="0"/>
              <a:t>adjust</a:t>
            </a:r>
            <a:r>
              <a:rPr lang="fr-FR" dirty="0" smtClean="0"/>
              <a:t> the </a:t>
            </a:r>
            <a:r>
              <a:rPr lang="fr-FR" dirty="0" err="1" smtClean="0"/>
              <a:t>algorithm’s</a:t>
            </a:r>
            <a:r>
              <a:rPr lang="fr-FR" dirty="0" smtClean="0"/>
              <a:t> output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919" y="1613915"/>
            <a:ext cx="8596344" cy="4082614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9912426" y="-288"/>
            <a:ext cx="2281391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23160"/>
          <a:stretch/>
        </p:blipFill>
        <p:spPr>
          <a:xfrm>
            <a:off x="5414817" y="1612102"/>
            <a:ext cx="6605445" cy="408261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918" y="1612102"/>
            <a:ext cx="8596344" cy="408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Similarity</a:t>
            </a:r>
            <a:r>
              <a:rPr lang="fr-FR" dirty="0" smtClean="0"/>
              <a:t> </a:t>
            </a:r>
            <a:r>
              <a:rPr lang="fr-FR" dirty="0" err="1" smtClean="0"/>
              <a:t>search</a:t>
            </a:r>
            <a:r>
              <a:rPr lang="fr-FR" dirty="0" smtClean="0"/>
              <a:t> </a:t>
            </a:r>
            <a:r>
              <a:rPr lang="fr-FR" i="1" dirty="0" smtClean="0"/>
              <a:t>(Schulz et al., 2016)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15</a:t>
            </a:fld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Espace réservé du contenu 2"/>
          <p:cNvSpPr>
            <a:spLocks noGrp="1"/>
          </p:cNvSpPr>
          <p:nvPr>
            <p:ph idx="1"/>
          </p:nvPr>
        </p:nvSpPr>
        <p:spPr>
          <a:xfrm>
            <a:off x="93541" y="1124744"/>
            <a:ext cx="4104456" cy="57332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b="1" dirty="0" smtClean="0"/>
              <a:t>Data</a:t>
            </a:r>
          </a:p>
          <a:p>
            <a:r>
              <a:rPr lang="fr-FR" dirty="0" err="1" smtClean="0"/>
              <a:t>geospatial</a:t>
            </a:r>
            <a:r>
              <a:rPr lang="fr-FR" dirty="0" smtClean="0"/>
              <a:t> data</a:t>
            </a:r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Algorithm</a:t>
            </a:r>
            <a:endParaRPr lang="fr-FR" b="1" dirty="0" smtClean="0"/>
          </a:p>
          <a:p>
            <a:r>
              <a:rPr lang="fr-FR" dirty="0" err="1" smtClean="0"/>
              <a:t>similarity</a:t>
            </a:r>
            <a:r>
              <a:rPr lang="fr-FR" dirty="0" smtClean="0"/>
              <a:t> </a:t>
            </a:r>
            <a:r>
              <a:rPr lang="fr-FR" dirty="0" err="1" smtClean="0"/>
              <a:t>search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Visualization</a:t>
            </a:r>
            <a:endParaRPr lang="fr-FR" b="1" dirty="0" smtClean="0"/>
          </a:p>
          <a:p>
            <a:r>
              <a:rPr lang="fr-FR" dirty="0" err="1" smtClean="0"/>
              <a:t>incremental</a:t>
            </a:r>
            <a:r>
              <a:rPr lang="fr-FR" dirty="0" smtClean="0"/>
              <a:t> </a:t>
            </a:r>
            <a:r>
              <a:rPr lang="fr-FR" dirty="0" err="1" smtClean="0"/>
              <a:t>geospatial</a:t>
            </a:r>
            <a:r>
              <a:rPr lang="fr-FR" dirty="0" smtClean="0"/>
              <a:t> </a:t>
            </a:r>
            <a:r>
              <a:rPr lang="fr-FR" dirty="0" err="1" smtClean="0"/>
              <a:t>representation</a:t>
            </a:r>
            <a:r>
              <a:rPr lang="fr-FR" dirty="0" smtClean="0"/>
              <a:t> of data points</a:t>
            </a:r>
          </a:p>
          <a:p>
            <a:r>
              <a:rPr lang="fr-FR" dirty="0" err="1" smtClean="0"/>
              <a:t>algorithm</a:t>
            </a:r>
            <a:r>
              <a:rPr lang="fr-FR" dirty="0" smtClean="0"/>
              <a:t> </a:t>
            </a:r>
            <a:r>
              <a:rPr lang="fr-FR" dirty="0" err="1" smtClean="0"/>
              <a:t>process</a:t>
            </a:r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smtClean="0"/>
              <a:t>Interactions</a:t>
            </a:r>
          </a:p>
          <a:p>
            <a:r>
              <a:rPr lang="fr-FR" dirty="0" smtClean="0"/>
              <a:t>update </a:t>
            </a:r>
            <a:r>
              <a:rPr lang="fr-FR" dirty="0" err="1" smtClean="0"/>
              <a:t>search</a:t>
            </a:r>
            <a:r>
              <a:rPr lang="fr-FR" dirty="0" smtClean="0"/>
              <a:t> </a:t>
            </a:r>
            <a:r>
              <a:rPr lang="fr-FR" dirty="0" err="1" smtClean="0"/>
              <a:t>target</a:t>
            </a:r>
            <a:endParaRPr lang="fr-FR" dirty="0" smtClean="0"/>
          </a:p>
          <a:p>
            <a:r>
              <a:rPr lang="fr-FR" dirty="0" smtClean="0"/>
              <a:t>pause/</a:t>
            </a:r>
            <a:r>
              <a:rPr lang="fr-FR" dirty="0" err="1" smtClean="0"/>
              <a:t>resume</a:t>
            </a:r>
            <a:r>
              <a:rPr lang="fr-FR" dirty="0" smtClean="0"/>
              <a:t>/stop the computation</a:t>
            </a:r>
          </a:p>
          <a:p>
            <a:r>
              <a:rPr lang="fr-FR" dirty="0" smtClean="0"/>
              <a:t>update </a:t>
            </a:r>
            <a:r>
              <a:rPr lang="fr-FR" dirty="0" err="1" smtClean="0"/>
              <a:t>parameters</a:t>
            </a:r>
            <a:endParaRPr lang="fr-FR" dirty="0"/>
          </a:p>
        </p:txBody>
      </p:sp>
      <p:pic>
        <p:nvPicPr>
          <p:cNvPr id="5" name="Image 4" descr="Schul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29" y="1547091"/>
            <a:ext cx="8229688" cy="4277606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912426" y="-288"/>
            <a:ext cx="2281391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3" name="Image 12" descr="Schulz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" t="19818" r="40751" b="762"/>
          <a:stretch/>
        </p:blipFill>
        <p:spPr>
          <a:xfrm>
            <a:off x="4014107" y="2394857"/>
            <a:ext cx="4826000" cy="339725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4" name="Image 13" descr="Schulz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6" t="19819" r="628" b="762"/>
          <a:stretch/>
        </p:blipFill>
        <p:spPr>
          <a:xfrm>
            <a:off x="9103032" y="2394857"/>
            <a:ext cx="3037307" cy="339725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8" name="Image 17" descr="Schulz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1376" r="41816" b="80181"/>
          <a:stretch/>
        </p:blipFill>
        <p:spPr>
          <a:xfrm>
            <a:off x="4197996" y="1605935"/>
            <a:ext cx="4552713" cy="78892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20" name="Image 19" descr="Schulz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3" t="1375" r="19835" b="85791"/>
          <a:stretch/>
        </p:blipFill>
        <p:spPr>
          <a:xfrm>
            <a:off x="8750709" y="1605935"/>
            <a:ext cx="1810775" cy="548967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21" name="Image 20" descr="Schulz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7" t="68225" r="627"/>
          <a:stretch/>
        </p:blipFill>
        <p:spPr>
          <a:xfrm>
            <a:off x="10749934" y="4465483"/>
            <a:ext cx="1390405" cy="1359213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2267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InsightsFeed</a:t>
            </a:r>
            <a:r>
              <a:rPr lang="fr-FR" dirty="0" smtClean="0"/>
              <a:t> </a:t>
            </a:r>
            <a:r>
              <a:rPr lang="fr-FR" i="1" dirty="0" smtClean="0"/>
              <a:t>(Badam et al., 2017)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16</a:t>
            </a:fld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912426" y="-288"/>
            <a:ext cx="2281391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1811960"/>
            <a:ext cx="8280920" cy="4362046"/>
          </a:xfrm>
          <a:prstGeom prst="rect">
            <a:avLst/>
          </a:prstGeom>
        </p:spPr>
      </p:pic>
      <p:sp>
        <p:nvSpPr>
          <p:cNvPr id="16" name="Espace réservé du contenu 2"/>
          <p:cNvSpPr>
            <a:spLocks noGrp="1"/>
          </p:cNvSpPr>
          <p:nvPr>
            <p:ph idx="1"/>
          </p:nvPr>
        </p:nvSpPr>
        <p:spPr>
          <a:xfrm>
            <a:off x="93541" y="1292520"/>
            <a:ext cx="4104456" cy="55654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 smtClean="0"/>
              <a:t>Data</a:t>
            </a:r>
          </a:p>
          <a:p>
            <a:r>
              <a:rPr lang="fr-FR" dirty="0" err="1"/>
              <a:t>t</a:t>
            </a:r>
            <a:r>
              <a:rPr lang="fr-FR" dirty="0" err="1" smtClean="0"/>
              <a:t>weets</a:t>
            </a:r>
            <a:endParaRPr lang="fr-FR" dirty="0" smtClean="0"/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Algorithm</a:t>
            </a:r>
            <a:endParaRPr lang="fr-FR" b="1" dirty="0" smtClean="0"/>
          </a:p>
          <a:p>
            <a:r>
              <a:rPr lang="fr-FR" dirty="0"/>
              <a:t>s</a:t>
            </a:r>
            <a:r>
              <a:rPr lang="fr-FR" dirty="0" smtClean="0"/>
              <a:t>entiment extraction</a:t>
            </a:r>
          </a:p>
          <a:p>
            <a:r>
              <a:rPr lang="fr-FR" dirty="0" err="1" smtClean="0"/>
              <a:t>t</a:t>
            </a:r>
            <a:r>
              <a:rPr lang="fr-FR" dirty="0" smtClean="0"/>
              <a:t>-SNE</a:t>
            </a:r>
          </a:p>
          <a:p>
            <a:r>
              <a:rPr lang="fr-FR" dirty="0" smtClean="0"/>
              <a:t>k-</a:t>
            </a:r>
            <a:r>
              <a:rPr lang="fr-FR" dirty="0" err="1" smtClean="0"/>
              <a:t>means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b="1" dirty="0" err="1" smtClean="0"/>
              <a:t>Visualization</a:t>
            </a:r>
            <a:endParaRPr lang="fr-FR" b="1" dirty="0" smtClean="0"/>
          </a:p>
          <a:p>
            <a:r>
              <a:rPr lang="fr-FR" dirty="0" err="1" smtClean="0"/>
              <a:t>tweets</a:t>
            </a:r>
            <a:r>
              <a:rPr lang="fr-FR" dirty="0" smtClean="0"/>
              <a:t>’ content</a:t>
            </a:r>
          </a:p>
          <a:p>
            <a:r>
              <a:rPr lang="fr-FR" dirty="0" smtClean="0"/>
              <a:t>progression of the </a:t>
            </a:r>
            <a:r>
              <a:rPr lang="fr-FR" dirty="0" err="1" smtClean="0"/>
              <a:t>process</a:t>
            </a:r>
            <a:endParaRPr lang="fr-FR" dirty="0" smtClean="0"/>
          </a:p>
          <a:p>
            <a:r>
              <a:rPr lang="fr-FR" dirty="0"/>
              <a:t>2D output </a:t>
            </a:r>
            <a:r>
              <a:rPr lang="fr-FR" dirty="0" err="1"/>
              <a:t>embedding</a:t>
            </a:r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r>
              <a:rPr lang="fr-FR" b="1" dirty="0" smtClean="0"/>
              <a:t>Interactions</a:t>
            </a:r>
          </a:p>
          <a:p>
            <a:r>
              <a:rPr lang="fr-FR" dirty="0" smtClean="0"/>
              <a:t>pause</a:t>
            </a:r>
            <a:r>
              <a:rPr lang="fr-FR" dirty="0"/>
              <a:t>/</a:t>
            </a:r>
            <a:r>
              <a:rPr lang="fr-FR" dirty="0" err="1"/>
              <a:t>resume</a:t>
            </a:r>
            <a:r>
              <a:rPr lang="fr-FR" dirty="0"/>
              <a:t>/stop the </a:t>
            </a:r>
            <a:r>
              <a:rPr lang="fr-FR" dirty="0" err="1"/>
              <a:t>algorithm</a:t>
            </a:r>
            <a:endParaRPr lang="fr-FR" dirty="0"/>
          </a:p>
          <a:p>
            <a:r>
              <a:rPr lang="fr-FR" dirty="0" smtClean="0"/>
              <a:t>update </a:t>
            </a:r>
            <a:r>
              <a:rPr lang="fr-FR" dirty="0" err="1" smtClean="0"/>
              <a:t>parameters</a:t>
            </a:r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1810084"/>
            <a:ext cx="8280920" cy="436204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335" t="8975" r="70092"/>
          <a:stretch/>
        </p:blipFill>
        <p:spPr>
          <a:xfrm>
            <a:off x="3819525" y="2203450"/>
            <a:ext cx="2448832" cy="397055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t="5336" b="91025"/>
          <a:stretch/>
        </p:blipFill>
        <p:spPr>
          <a:xfrm>
            <a:off x="3791744" y="2044700"/>
            <a:ext cx="8280920" cy="15875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l="50391" t="8662" r="454"/>
          <a:stretch/>
        </p:blipFill>
        <p:spPr>
          <a:xfrm>
            <a:off x="7964714" y="2203449"/>
            <a:ext cx="4070409" cy="3984191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31571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err="1" smtClean="0"/>
              <a:t>Related</a:t>
            </a:r>
            <a:r>
              <a:rPr lang="fr-FR" dirty="0" smtClean="0"/>
              <a:t> </a:t>
            </a:r>
            <a:r>
              <a:rPr lang="fr-FR" dirty="0" err="1" smtClean="0"/>
              <a:t>works</a:t>
            </a:r>
            <a:endParaRPr lang="fr-FR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 err="1"/>
              <a:t>From</a:t>
            </a:r>
            <a:r>
              <a:rPr lang="fr-FR" dirty="0"/>
              <a:t> Visual Analytics to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b="1" dirty="0" smtClean="0"/>
              <a:t>Interaction </a:t>
            </a:r>
            <a:r>
              <a:rPr lang="fr-FR" b="1" dirty="0"/>
              <a:t>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Sequential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Pattern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Mining and Progressive Visual Analytics</a:t>
            </a:r>
          </a:p>
          <a:p>
            <a:pPr marL="800100" lvl="1" indent="-342900">
              <a:buFont typeface="+mj-lt"/>
              <a:buAutoNum type="arabicPeriod"/>
            </a:pPr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Contributions</a:t>
            </a:r>
            <a:endParaRPr lang="fr-FR" dirty="0">
              <a:solidFill>
                <a:srgbClr val="BFBFBF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fr-FR" dirty="0" err="1">
                <a:solidFill>
                  <a:srgbClr val="BFBFBF"/>
                </a:solidFill>
              </a:rPr>
              <a:t>Clarifying</a:t>
            </a:r>
            <a:r>
              <a:rPr lang="fr-FR" dirty="0">
                <a:solidFill>
                  <a:srgbClr val="BFBFBF"/>
                </a:solidFill>
              </a:rPr>
              <a:t> interaction in Progressive Visual </a:t>
            </a:r>
            <a:r>
              <a:rPr lang="fr-FR" dirty="0" err="1">
                <a:solidFill>
                  <a:srgbClr val="BFBFBF"/>
                </a:solidFill>
              </a:rPr>
              <a:t>Analytics</a:t>
            </a:r>
            <a:endParaRPr lang="fr-FR" dirty="0">
              <a:solidFill>
                <a:srgbClr val="BFBFBF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fr-FR" dirty="0" err="1">
                <a:solidFill>
                  <a:srgbClr val="BFBFBF"/>
                </a:solidFill>
              </a:rPr>
              <a:t>Implementing</a:t>
            </a:r>
            <a:r>
              <a:rPr lang="fr-FR" dirty="0">
                <a:solidFill>
                  <a:srgbClr val="BFBFBF"/>
                </a:solidFill>
              </a:rPr>
              <a:t> Progressive Pattern </a:t>
            </a:r>
            <a:r>
              <a:rPr lang="fr-FR" dirty="0" err="1">
                <a:solidFill>
                  <a:srgbClr val="BFBFBF"/>
                </a:solidFill>
              </a:rPr>
              <a:t>Mining</a:t>
            </a:r>
            <a:endParaRPr lang="fr-FR" dirty="0">
              <a:solidFill>
                <a:srgbClr val="BFBFBF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Evaluating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the impact of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progressiveness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analysis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tasks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 and Discussion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dirty="0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2366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Different</a:t>
            </a:r>
            <a:r>
              <a:rPr lang="fr-FR" dirty="0" smtClean="0"/>
              <a:t> interactions in </a:t>
            </a:r>
            <a:r>
              <a:rPr lang="fr-FR" dirty="0" err="1" smtClean="0"/>
              <a:t>existing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r>
              <a:rPr lang="mr-IN" dirty="0" smtClean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18</a:t>
            </a:fld>
            <a:endParaRPr lang="fr-FR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1199456" y="2011961"/>
            <a:ext cx="4464496" cy="53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 smtClean="0"/>
              <a:t>Adjust</a:t>
            </a:r>
            <a:r>
              <a:rPr lang="fr-FR" dirty="0" smtClean="0"/>
              <a:t> the </a:t>
            </a:r>
            <a:r>
              <a:rPr lang="fr-FR" dirty="0" err="1" smtClean="0"/>
              <a:t>algorithm’s</a:t>
            </a:r>
            <a:r>
              <a:rPr lang="fr-FR" dirty="0" smtClean="0"/>
              <a:t> output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199456" y="2575119"/>
            <a:ext cx="4464496" cy="53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Update </a:t>
            </a:r>
            <a:r>
              <a:rPr lang="fr-FR" dirty="0" err="1"/>
              <a:t>parameters</a:t>
            </a:r>
            <a:endParaRPr lang="fr-FR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199456" y="3138277"/>
            <a:ext cx="4680520" cy="532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Pause/</a:t>
            </a:r>
            <a:r>
              <a:rPr lang="fr-FR" dirty="0" err="1" smtClean="0"/>
              <a:t>resume</a:t>
            </a:r>
            <a:r>
              <a:rPr lang="fr-FR" dirty="0" smtClean="0"/>
              <a:t>/stop the computation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1199456" y="3701435"/>
            <a:ext cx="4464496" cy="53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 smtClean="0"/>
              <a:t>Prioritize</a:t>
            </a:r>
            <a:r>
              <a:rPr lang="fr-FR" dirty="0" smtClean="0"/>
              <a:t> data points</a:t>
            </a: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1199456" y="4264593"/>
            <a:ext cx="4464496" cy="53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Update </a:t>
            </a:r>
            <a:r>
              <a:rPr lang="fr-FR" dirty="0" err="1" smtClean="0"/>
              <a:t>search</a:t>
            </a:r>
            <a:r>
              <a:rPr lang="fr-FR" dirty="0" smtClean="0"/>
              <a:t> </a:t>
            </a:r>
            <a:r>
              <a:rPr lang="fr-FR" dirty="0" err="1" smtClean="0"/>
              <a:t>target</a:t>
            </a:r>
            <a:endParaRPr lang="fr-FR" dirty="0" smtClean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199456" y="4827751"/>
            <a:ext cx="4464496" cy="53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 smtClean="0"/>
              <a:t>Add</a:t>
            </a:r>
            <a:r>
              <a:rPr lang="fr-FR" dirty="0" smtClean="0"/>
              <a:t>/</a:t>
            </a:r>
            <a:r>
              <a:rPr lang="fr-FR" dirty="0" err="1" smtClean="0"/>
              <a:t>modify</a:t>
            </a:r>
            <a:r>
              <a:rPr lang="fr-FR" dirty="0" smtClean="0"/>
              <a:t>/</a:t>
            </a:r>
            <a:r>
              <a:rPr lang="fr-FR" dirty="0" err="1" smtClean="0"/>
              <a:t>remove</a:t>
            </a:r>
            <a:r>
              <a:rPr lang="fr-FR" dirty="0" smtClean="0"/>
              <a:t> data points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1199456" y="5390909"/>
            <a:ext cx="4464496" cy="53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Update the </a:t>
            </a:r>
            <a:r>
              <a:rPr lang="fr-FR" dirty="0" err="1" smtClean="0"/>
              <a:t>algorithm’s</a:t>
            </a:r>
            <a:r>
              <a:rPr lang="fr-FR" dirty="0" smtClean="0"/>
              <a:t> </a:t>
            </a:r>
            <a:r>
              <a:rPr lang="fr-FR" dirty="0" err="1" smtClean="0"/>
              <a:t>strategy</a:t>
            </a:r>
            <a:endParaRPr lang="fr-FR" dirty="0" smtClean="0"/>
          </a:p>
        </p:txBody>
      </p:sp>
      <p:cxnSp>
        <p:nvCxnSpPr>
          <p:cNvPr id="17" name="Connecteur droit 16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860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called</a:t>
            </a:r>
            <a:r>
              <a:rPr lang="fr-FR" dirty="0" smtClean="0"/>
              <a:t> « steering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19</a:t>
            </a:fld>
            <a:endParaRPr lang="fr-FR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1199456" y="1498702"/>
            <a:ext cx="4464496" cy="53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« </a:t>
            </a:r>
            <a:r>
              <a:rPr lang="fr-FR" b="1" dirty="0" err="1" smtClean="0"/>
              <a:t>steer</a:t>
            </a:r>
            <a:r>
              <a:rPr lang="fr-FR" b="1" dirty="0" smtClean="0"/>
              <a:t> the computation »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1202416" y="3157989"/>
            <a:ext cx="4464496" cy="397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« </a:t>
            </a:r>
            <a:r>
              <a:rPr lang="fr-FR" b="1" dirty="0" err="1" smtClean="0"/>
              <a:t>steer</a:t>
            </a:r>
            <a:r>
              <a:rPr lang="fr-FR" b="1" dirty="0" smtClean="0"/>
              <a:t> the </a:t>
            </a:r>
            <a:r>
              <a:rPr lang="fr-FR" b="1" dirty="0" err="1" smtClean="0"/>
              <a:t>algorithm</a:t>
            </a:r>
            <a:r>
              <a:rPr lang="fr-FR" b="1" dirty="0" smtClean="0"/>
              <a:t> »</a:t>
            </a:r>
            <a:endParaRPr lang="fr-FR" b="1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1202416" y="4238109"/>
            <a:ext cx="4982344" cy="457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/>
              <a:t>« </a:t>
            </a:r>
            <a:r>
              <a:rPr lang="fr-FR" b="1" dirty="0" err="1"/>
              <a:t>steer</a:t>
            </a:r>
            <a:r>
              <a:rPr lang="fr-FR" b="1" dirty="0"/>
              <a:t> the </a:t>
            </a:r>
            <a:r>
              <a:rPr lang="fr-FR" b="1" dirty="0" err="1"/>
              <a:t>process</a:t>
            </a:r>
            <a:r>
              <a:rPr lang="fr-FR" b="1" dirty="0"/>
              <a:t> </a:t>
            </a:r>
            <a:r>
              <a:rPr lang="fr-FR" b="1" dirty="0" smtClean="0"/>
              <a:t>»</a:t>
            </a:r>
            <a:endParaRPr lang="fr-FR" b="1" dirty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202416" y="5246221"/>
            <a:ext cx="4464496" cy="53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« </a:t>
            </a:r>
            <a:r>
              <a:rPr lang="fr-FR" b="1" dirty="0" err="1" smtClean="0"/>
              <a:t>steer</a:t>
            </a:r>
            <a:r>
              <a:rPr lang="fr-FR" b="1" dirty="0" smtClean="0"/>
              <a:t> </a:t>
            </a:r>
            <a:r>
              <a:rPr lang="fr-FR" b="1" dirty="0" err="1" smtClean="0"/>
              <a:t>computational</a:t>
            </a:r>
            <a:r>
              <a:rPr lang="fr-FR" b="1" dirty="0" smtClean="0"/>
              <a:t> </a:t>
            </a:r>
            <a:r>
              <a:rPr lang="fr-FR" b="1" dirty="0" err="1" smtClean="0"/>
              <a:t>resources</a:t>
            </a:r>
            <a:r>
              <a:rPr lang="fr-FR" b="1" dirty="0" smtClean="0"/>
              <a:t> »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6561283" y="2777955"/>
            <a:ext cx="4838328" cy="158578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dirty="0" err="1" smtClean="0"/>
              <a:t>Clarify</a:t>
            </a:r>
            <a:r>
              <a:rPr lang="fr-FR" dirty="0" smtClean="0"/>
              <a:t> </a:t>
            </a:r>
            <a:r>
              <a:rPr lang="fr-FR" dirty="0" err="1" smtClean="0"/>
              <a:t>what</a:t>
            </a:r>
            <a:r>
              <a:rPr lang="fr-FR" dirty="0" smtClean="0"/>
              <a:t> « interaction » and « steering » </a:t>
            </a:r>
            <a:r>
              <a:rPr lang="fr-FR" dirty="0" err="1" smtClean="0"/>
              <a:t>mean</a:t>
            </a:r>
            <a:r>
              <a:rPr lang="fr-FR" dirty="0" smtClean="0"/>
              <a:t> in the </a:t>
            </a:r>
            <a:r>
              <a:rPr lang="fr-FR" dirty="0" err="1" smtClean="0"/>
              <a:t>context</a:t>
            </a:r>
            <a:r>
              <a:rPr lang="fr-FR" dirty="0" smtClean="0"/>
              <a:t> of Progressive Visual </a:t>
            </a:r>
            <a:r>
              <a:rPr lang="fr-FR" dirty="0" err="1" smtClean="0"/>
              <a:t>Analytics</a:t>
            </a:r>
            <a:endParaRPr lang="fr-FR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7970523" y="2541814"/>
            <a:ext cx="2016224" cy="45233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b="1" dirty="0" smtClean="0"/>
              <a:t>Challenge 1</a:t>
            </a:r>
            <a:endParaRPr lang="fr-FR" b="1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1199456" y="1917429"/>
            <a:ext cx="4464496" cy="107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Williams </a:t>
            </a:r>
            <a:r>
              <a:rPr lang="fr-FR" sz="1600" dirty="0"/>
              <a:t>and </a:t>
            </a:r>
            <a:r>
              <a:rPr lang="fr-FR" sz="1600" dirty="0" err="1"/>
              <a:t>Munzner</a:t>
            </a:r>
            <a:r>
              <a:rPr lang="fr-FR" sz="1600" dirty="0"/>
              <a:t>, </a:t>
            </a:r>
            <a:r>
              <a:rPr lang="fr-FR" sz="1600" dirty="0" smtClean="0"/>
              <a:t>2004</a:t>
            </a:r>
            <a:endParaRPr lang="fr-FR" sz="1600" dirty="0"/>
          </a:p>
          <a:p>
            <a:r>
              <a:rPr lang="fr-FR" sz="1600" dirty="0" err="1" smtClean="0"/>
              <a:t>Pezzotti</a:t>
            </a:r>
            <a:r>
              <a:rPr lang="fr-FR" sz="1600" dirty="0" smtClean="0"/>
              <a:t> et al., 2017</a:t>
            </a:r>
          </a:p>
          <a:p>
            <a:r>
              <a:rPr lang="fr-FR" sz="1600" dirty="0"/>
              <a:t>Badam et al., </a:t>
            </a:r>
            <a:r>
              <a:rPr lang="fr-FR" sz="1600" dirty="0" smtClean="0"/>
              <a:t>2017</a:t>
            </a:r>
            <a:endParaRPr lang="fr-FR" sz="1600" dirty="0"/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1202416" y="3603152"/>
            <a:ext cx="4464496" cy="418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Kim </a:t>
            </a:r>
            <a:r>
              <a:rPr lang="fr-FR" sz="1600" dirty="0"/>
              <a:t>et al., </a:t>
            </a:r>
            <a:r>
              <a:rPr lang="fr-FR" sz="1600" dirty="0" smtClean="0"/>
              <a:t>2017</a:t>
            </a:r>
            <a:endParaRPr lang="fr-FR" sz="1600" dirty="0"/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1199456" y="4670157"/>
            <a:ext cx="4464496" cy="397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Schulz </a:t>
            </a:r>
            <a:r>
              <a:rPr lang="fr-FR" sz="1600" dirty="0"/>
              <a:t>et al., </a:t>
            </a:r>
            <a:r>
              <a:rPr lang="fr-FR" sz="1600" dirty="0" smtClean="0"/>
              <a:t>2016</a:t>
            </a:r>
            <a:endParaRPr lang="fr-FR" sz="1600" dirty="0"/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1202416" y="5678269"/>
            <a:ext cx="4464496" cy="532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Williams </a:t>
            </a:r>
            <a:r>
              <a:rPr lang="fr-FR" sz="1600" dirty="0"/>
              <a:t>and </a:t>
            </a:r>
            <a:r>
              <a:rPr lang="fr-FR" sz="1600" dirty="0" err="1"/>
              <a:t>Munzner</a:t>
            </a:r>
            <a:r>
              <a:rPr lang="fr-FR" sz="1600" dirty="0"/>
              <a:t>, </a:t>
            </a:r>
            <a:r>
              <a:rPr lang="fr-FR" sz="1600" dirty="0" smtClean="0"/>
              <a:t>2004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548515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3" grpId="0" animBg="1"/>
      <p:bldP spid="19" grpId="0" animBg="1"/>
      <p:bldP spid="29" grpId="0"/>
      <p:bldP spid="30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7D96A3-CF04-4B29-9381-F2510EB4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+mn-lt"/>
                <a:cs typeface="+mn-lt"/>
              </a:rPr>
              <a:t>Log </a:t>
            </a:r>
            <a:r>
              <a:rPr lang="fr-FR" dirty="0" err="1" smtClean="0">
                <a:ea typeface="+mn-lt"/>
                <a:cs typeface="+mn-lt"/>
              </a:rPr>
              <a:t>analysis</a:t>
            </a:r>
            <a:endParaRPr lang="fr-FR" dirty="0">
              <a:ea typeface="+mn-lt"/>
              <a:cs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97DAFDF1-50EA-414C-BC6F-7504891A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2</a:t>
            </a:fld>
            <a:endParaRPr lang="fr-FR"/>
          </a:p>
        </p:txBody>
      </p:sp>
      <p:sp>
        <p:nvSpPr>
          <p:cNvPr id="10" name="Rectangle : carré corné 9">
            <a:extLst>
              <a:ext uri="{FF2B5EF4-FFF2-40B4-BE49-F238E27FC236}">
                <a16:creationId xmlns="" xmlns:a16="http://schemas.microsoft.com/office/drawing/2014/main" id="{33F5AF52-7625-4A60-A3B1-C08BF4B1F07A}"/>
              </a:ext>
            </a:extLst>
          </p:cNvPr>
          <p:cNvSpPr/>
          <p:nvPr/>
        </p:nvSpPr>
        <p:spPr>
          <a:xfrm>
            <a:off x="5661723" y="2554892"/>
            <a:ext cx="2380612" cy="2131231"/>
          </a:xfrm>
          <a:prstGeom prst="foldedCorne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1800" dirty="0"/>
          </a:p>
        </p:txBody>
      </p:sp>
      <p:pic>
        <p:nvPicPr>
          <p:cNvPr id="16" name="Graphique 16" descr="Ordinateur">
            <a:extLst>
              <a:ext uri="{FF2B5EF4-FFF2-40B4-BE49-F238E27FC236}">
                <a16:creationId xmlns="" xmlns:a16="http://schemas.microsoft.com/office/drawing/2014/main" id="{BE4236BB-4908-48FF-9E09-D512C246E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16271" b="19740"/>
          <a:stretch/>
        </p:blipFill>
        <p:spPr>
          <a:xfrm>
            <a:off x="1151459" y="4310867"/>
            <a:ext cx="2110339" cy="13503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4C75482D-1F83-47A8-9A1C-A09111B766BB}"/>
              </a:ext>
            </a:extLst>
          </p:cNvPr>
          <p:cNvSpPr txBox="1"/>
          <p:nvPr/>
        </p:nvSpPr>
        <p:spPr>
          <a:xfrm>
            <a:off x="5663954" y="4688701"/>
            <a:ext cx="238298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>
                <a:latin typeface="+mj-lt"/>
              </a:rPr>
              <a:t>Trace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5899E86D-0FD7-4943-AE42-5A9696041331}"/>
              </a:ext>
            </a:extLst>
          </p:cNvPr>
          <p:cNvSpPr txBox="1"/>
          <p:nvPr/>
        </p:nvSpPr>
        <p:spPr>
          <a:xfrm>
            <a:off x="5663954" y="2556635"/>
            <a:ext cx="23829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/>
              <a:t>10:</a:t>
            </a:r>
            <a:r>
              <a:rPr lang="fr-FR" sz="1600" dirty="0" smtClean="0"/>
              <a:t>00 </a:t>
            </a:r>
            <a:r>
              <a:rPr lang="fr-FR" sz="1600" dirty="0"/>
              <a:t>– Login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="" xmlns:a16="http://schemas.microsoft.com/office/drawing/2014/main" id="{F9085200-4028-437A-9A1A-0F4D7B5AD809}"/>
              </a:ext>
            </a:extLst>
          </p:cNvPr>
          <p:cNvSpPr txBox="1"/>
          <p:nvPr/>
        </p:nvSpPr>
        <p:spPr>
          <a:xfrm>
            <a:off x="5663954" y="2902998"/>
            <a:ext cx="23829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/>
              <a:t>10:</a:t>
            </a:r>
            <a:r>
              <a:rPr lang="fr-FR" sz="1600" dirty="0" smtClean="0"/>
              <a:t>01 </a:t>
            </a:r>
            <a:r>
              <a:rPr lang="fr-FR" sz="1600" dirty="0"/>
              <a:t>– </a:t>
            </a:r>
            <a:r>
              <a:rPr lang="fr-FR" sz="1600" dirty="0" smtClean="0"/>
              <a:t>Open directory</a:t>
            </a:r>
            <a:endParaRPr lang="fr-FR" sz="1600" dirty="0"/>
          </a:p>
        </p:txBody>
      </p:sp>
      <p:sp>
        <p:nvSpPr>
          <p:cNvPr id="33" name="ZoneTexte 32">
            <a:extLst>
              <a:ext uri="{FF2B5EF4-FFF2-40B4-BE49-F238E27FC236}">
                <a16:creationId xmlns="" xmlns:a16="http://schemas.microsoft.com/office/drawing/2014/main" id="{AECA2F58-DB52-4324-8875-5275AC682D37}"/>
              </a:ext>
            </a:extLst>
          </p:cNvPr>
          <p:cNvSpPr txBox="1"/>
          <p:nvPr/>
        </p:nvSpPr>
        <p:spPr>
          <a:xfrm>
            <a:off x="5663952" y="3249361"/>
            <a:ext cx="23829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/>
              <a:t>10:</a:t>
            </a:r>
            <a:r>
              <a:rPr lang="fr-FR" sz="1600" dirty="0" smtClean="0"/>
              <a:t>04 </a:t>
            </a:r>
            <a:r>
              <a:rPr lang="fr-FR" sz="1600" dirty="0"/>
              <a:t>– Open file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="" xmlns:a16="http://schemas.microsoft.com/office/drawing/2014/main" id="{74F8C10E-9CBD-4C14-8AF4-64DD3EB34431}"/>
              </a:ext>
            </a:extLst>
          </p:cNvPr>
          <p:cNvSpPr txBox="1"/>
          <p:nvPr/>
        </p:nvSpPr>
        <p:spPr>
          <a:xfrm>
            <a:off x="5663952" y="3581870"/>
            <a:ext cx="23829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/>
              <a:t>10:</a:t>
            </a:r>
            <a:r>
              <a:rPr lang="fr-FR" sz="1600" dirty="0" smtClean="0"/>
              <a:t>05 </a:t>
            </a:r>
            <a:r>
              <a:rPr lang="fr-FR" sz="1600" dirty="0"/>
              <a:t>– Save file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="" xmlns:a16="http://schemas.microsoft.com/office/drawing/2014/main" id="{1381119A-F0D6-4A6D-9909-33AC05FA5EC3}"/>
              </a:ext>
            </a:extLst>
          </p:cNvPr>
          <p:cNvSpPr txBox="1"/>
          <p:nvPr/>
        </p:nvSpPr>
        <p:spPr>
          <a:xfrm>
            <a:off x="5663952" y="3928233"/>
            <a:ext cx="23829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/>
              <a:t>...</a:t>
            </a:r>
            <a:endParaRPr lang="fr-FR" dirty="0"/>
          </a:p>
        </p:txBody>
      </p:sp>
      <p:pic>
        <p:nvPicPr>
          <p:cNvPr id="81" name="Graphique 21" descr="Tête avec engrenages">
            <a:extLst>
              <a:ext uri="{FF2B5EF4-FFF2-40B4-BE49-F238E27FC236}">
                <a16:creationId xmlns="" xmlns:a16="http://schemas.microsoft.com/office/drawing/2014/main" id="{E387DC85-9292-4556-AE98-FEB05ACFE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365492" y="3094796"/>
            <a:ext cx="1367091" cy="136709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34670" y="2"/>
            <a:ext cx="3059999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Works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79782" y="-288"/>
            <a:ext cx="3059999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Propositions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4487" y="2"/>
            <a:ext cx="3045112" cy="317721"/>
          </a:xfrm>
          <a:prstGeom prst="rect">
            <a:avLst/>
          </a:prstGeom>
          <a:solidFill>
            <a:srgbClr val="F0CE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1.1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Context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of the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PhD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thesis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1514" y="1556794"/>
            <a:ext cx="1350383" cy="1350383"/>
          </a:xfrm>
          <a:prstGeom prst="rect">
            <a:avLst/>
          </a:prstGeom>
        </p:spPr>
      </p:pic>
      <p:sp>
        <p:nvSpPr>
          <p:cNvPr id="38" name="Flèche : double flèche horizontale 7">
            <a:extLst>
              <a:ext uri="{FF2B5EF4-FFF2-40B4-BE49-F238E27FC236}">
                <a16:creationId xmlns="" xmlns:a16="http://schemas.microsoft.com/office/drawing/2014/main" id="{3FA744A3-B209-450D-B498-21420593D2D2}"/>
              </a:ext>
            </a:extLst>
          </p:cNvPr>
          <p:cNvSpPr/>
          <p:nvPr/>
        </p:nvSpPr>
        <p:spPr>
          <a:xfrm rot="5400000">
            <a:off x="1580208" y="3359425"/>
            <a:ext cx="1207640" cy="623144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1800"/>
          </a:p>
        </p:txBody>
      </p:sp>
      <p:sp>
        <p:nvSpPr>
          <p:cNvPr id="39" name="ZoneTexte 38">
            <a:extLst>
              <a:ext uri="{FF2B5EF4-FFF2-40B4-BE49-F238E27FC236}">
                <a16:creationId xmlns="" xmlns:a16="http://schemas.microsoft.com/office/drawing/2014/main" id="{4C75482D-1F83-47A8-9A1C-A09111B766BB}"/>
              </a:ext>
            </a:extLst>
          </p:cNvPr>
          <p:cNvSpPr txBox="1"/>
          <p:nvPr/>
        </p:nvSpPr>
        <p:spPr>
          <a:xfrm rot="20001143">
            <a:off x="10365493" y="2416558"/>
            <a:ext cx="4723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dirty="0" smtClean="0">
                <a:latin typeface="+mj-lt"/>
              </a:rPr>
              <a:t>?</a:t>
            </a:r>
            <a:endParaRPr lang="fr-FR" sz="4000" dirty="0">
              <a:latin typeface="+mj-lt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="" xmlns:a16="http://schemas.microsoft.com/office/drawing/2014/main" id="{4C75482D-1F83-47A8-9A1C-A09111B766BB}"/>
              </a:ext>
            </a:extLst>
          </p:cNvPr>
          <p:cNvSpPr txBox="1"/>
          <p:nvPr/>
        </p:nvSpPr>
        <p:spPr>
          <a:xfrm rot="1024415">
            <a:off x="11311829" y="2432974"/>
            <a:ext cx="4723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dirty="0" smtClean="0">
                <a:latin typeface="+mj-lt"/>
              </a:rPr>
              <a:t>?</a:t>
            </a:r>
            <a:endParaRPr lang="fr-FR" sz="4000" dirty="0">
              <a:latin typeface="+mj-lt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="" xmlns:a16="http://schemas.microsoft.com/office/drawing/2014/main" id="{4C75482D-1F83-47A8-9A1C-A09111B766BB}"/>
              </a:ext>
            </a:extLst>
          </p:cNvPr>
          <p:cNvSpPr txBox="1"/>
          <p:nvPr/>
        </p:nvSpPr>
        <p:spPr>
          <a:xfrm>
            <a:off x="10851773" y="2348234"/>
            <a:ext cx="47232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000" dirty="0" smtClean="0">
                <a:latin typeface="+mj-lt"/>
              </a:rPr>
              <a:t>?</a:t>
            </a:r>
            <a:endParaRPr lang="fr-FR" sz="4000" dirty="0">
              <a:latin typeface="+mj-lt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="" xmlns:a16="http://schemas.microsoft.com/office/drawing/2014/main" id="{1381119A-F0D6-4A6D-9909-33AC05FA5EC3}"/>
              </a:ext>
            </a:extLst>
          </p:cNvPr>
          <p:cNvSpPr txBox="1"/>
          <p:nvPr/>
        </p:nvSpPr>
        <p:spPr>
          <a:xfrm>
            <a:off x="5659354" y="4249910"/>
            <a:ext cx="238298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/>
              <a:t>...</a:t>
            </a:r>
            <a:endParaRPr lang="fr-FR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-21523" y="308703"/>
            <a:ext cx="30561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9138262" y="-288"/>
            <a:ext cx="3059999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Conclusion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63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5794 0.02129 -0.11575 0.04259 -0.16497 0.0787 C -0.21419 0.11481 -0.25469 0.16551 -0.29518 0.2162 " pathEditMode="relative" ptsTypes="aaA">
                                      <p:cBhvr>
                                        <p:cTn id="13" dur="10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031 0.00857 -0.14049 0.01737 -0.19622 0.04769 C -0.25195 0.07801 -0.2931 0.12987 -0.33424 0.18195 " pathEditMode="relative" ptsTypes="aaA">
                                      <p:cBhvr>
                                        <p:cTn id="18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8034 -0.00417 -0.16055 -0.0081 -0.21354 0.01389 C -0.26654 0.03588 -0.29219 0.08356 -0.31771 0.13125 " pathEditMode="relative" ptsTypes="aaA">
                                      <p:cBhvr>
                                        <p:cTn id="23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5912 -0.00996 -0.1181 -0.01968 -0.16758 -0.00625 C -0.21706 0.00717 -0.25703 0.04351 -0.29688 0.08009 " pathEditMode="relative" ptsTypes="aaA">
                                      <p:cBhvr>
                                        <p:cTn id="28" dur="10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9" grpId="0"/>
      <p:bldP spid="40" grpId="0"/>
      <p:bldP spid="41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Studies</a:t>
            </a:r>
            <a:r>
              <a:rPr lang="fr-FR" dirty="0" smtClean="0"/>
              <a:t> have been </a:t>
            </a:r>
            <a:r>
              <a:rPr lang="fr-FR" dirty="0" err="1" smtClean="0"/>
              <a:t>conducted</a:t>
            </a:r>
            <a:r>
              <a:rPr lang="fr-FR" dirty="0" smtClean="0"/>
              <a:t> on the </a:t>
            </a:r>
            <a:r>
              <a:rPr lang="fr-FR" dirty="0" err="1" smtClean="0"/>
              <a:t>topic</a:t>
            </a:r>
            <a:r>
              <a:rPr lang="fr-FR" dirty="0" smtClean="0"/>
              <a:t> of interaction</a:t>
            </a:r>
            <a:r>
              <a:rPr lang="mr-IN" dirty="0" smtClean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20</a:t>
            </a:fld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Espace réservé du contenu 2"/>
          <p:cNvSpPr>
            <a:spLocks noGrp="1"/>
          </p:cNvSpPr>
          <p:nvPr>
            <p:ph idx="1"/>
          </p:nvPr>
        </p:nvSpPr>
        <p:spPr>
          <a:xfrm>
            <a:off x="335359" y="1500096"/>
            <a:ext cx="5832650" cy="92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 dirty="0" smtClean="0"/>
              <a:t>Impact </a:t>
            </a:r>
            <a:r>
              <a:rPr lang="fr-FR" sz="1800" b="1" dirty="0"/>
              <a:t>of </a:t>
            </a:r>
            <a:r>
              <a:rPr lang="fr-FR" sz="1800" b="1" dirty="0" err="1"/>
              <a:t>incremental</a:t>
            </a:r>
            <a:r>
              <a:rPr lang="fr-FR" sz="1800" b="1" dirty="0"/>
              <a:t> </a:t>
            </a:r>
            <a:r>
              <a:rPr lang="fr-FR" sz="1800" b="1" dirty="0" err="1"/>
              <a:t>visualization</a:t>
            </a:r>
            <a:r>
              <a:rPr lang="fr-FR" sz="1800" b="1" dirty="0"/>
              <a:t> on </a:t>
            </a:r>
            <a:r>
              <a:rPr lang="fr-FR" sz="1800" b="1" dirty="0" err="1"/>
              <a:t>decision</a:t>
            </a:r>
            <a:r>
              <a:rPr lang="fr-FR" sz="1800" b="1" dirty="0"/>
              <a:t> </a:t>
            </a:r>
            <a:r>
              <a:rPr lang="fr-FR" sz="1800" b="1" dirty="0" err="1"/>
              <a:t>making</a:t>
            </a:r>
            <a:r>
              <a:rPr lang="fr-FR" sz="1800" b="1" dirty="0"/>
              <a:t> and data </a:t>
            </a:r>
            <a:r>
              <a:rPr lang="fr-FR" sz="1800" b="1" dirty="0" smtClean="0"/>
              <a:t>exploration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600" i="1" dirty="0" smtClean="0"/>
              <a:t>[Fisher et al., 2012]</a:t>
            </a:r>
            <a:endParaRPr lang="fr-FR" sz="1600" i="1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6528048" y="1493952"/>
            <a:ext cx="5472608" cy="710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Progressive </a:t>
            </a:r>
            <a:r>
              <a:rPr lang="fr-FR" sz="1800" b="1" dirty="0" err="1" smtClean="0"/>
              <a:t>loading</a:t>
            </a:r>
            <a:r>
              <a:rPr lang="fr-FR" sz="1800" b="1" dirty="0" smtClean="0"/>
              <a:t> of large time </a:t>
            </a:r>
            <a:r>
              <a:rPr lang="fr-FR" sz="1800" b="1" dirty="0" err="1" smtClean="0"/>
              <a:t>series</a:t>
            </a:r>
            <a:r>
              <a:rPr lang="fr-FR" sz="1800" b="1" dirty="0" smtClean="0"/>
              <a:t/>
            </a:r>
            <a:br>
              <a:rPr lang="fr-FR" sz="1800" b="1" dirty="0" smtClean="0"/>
            </a:br>
            <a:r>
              <a:rPr lang="fr-FR" sz="1600" i="1" dirty="0" smtClean="0"/>
              <a:t>[</a:t>
            </a:r>
            <a:r>
              <a:rPr lang="fr-FR" sz="1600" i="1" dirty="0" err="1" smtClean="0"/>
              <a:t>Glueck</a:t>
            </a:r>
            <a:r>
              <a:rPr lang="fr-FR" sz="1600" i="1" dirty="0" smtClean="0"/>
              <a:t> </a:t>
            </a:r>
            <a:r>
              <a:rPr lang="fr-FR" sz="1600" i="1" dirty="0"/>
              <a:t>et al., </a:t>
            </a:r>
            <a:r>
              <a:rPr lang="fr-FR" sz="1600" i="1" dirty="0" smtClean="0"/>
              <a:t>2014]</a:t>
            </a:r>
            <a:endParaRPr lang="fr-FR" sz="1600" i="1" dirty="0"/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335360" y="3501009"/>
            <a:ext cx="5832649" cy="921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err="1" smtClean="0"/>
              <a:t>Comparison</a:t>
            </a:r>
            <a:r>
              <a:rPr lang="fr-FR" sz="1800" b="1" dirty="0" smtClean="0"/>
              <a:t> of </a:t>
            </a:r>
            <a:r>
              <a:rPr lang="fr-FR" sz="1800" b="1" dirty="0"/>
              <a:t>the </a:t>
            </a:r>
            <a:r>
              <a:rPr lang="fr-FR" sz="1800" b="1" dirty="0" err="1"/>
              <a:t>effect</a:t>
            </a:r>
            <a:r>
              <a:rPr lang="fr-FR" sz="1800" b="1" dirty="0"/>
              <a:t> of </a:t>
            </a:r>
            <a:r>
              <a:rPr lang="fr-FR" sz="1800" b="1" dirty="0" err="1"/>
              <a:t>blocking</a:t>
            </a:r>
            <a:r>
              <a:rPr lang="fr-FR" sz="1800" b="1" dirty="0"/>
              <a:t>, progressive and </a:t>
            </a:r>
            <a:r>
              <a:rPr lang="fr-FR" sz="1800" b="1" dirty="0" err="1"/>
              <a:t>instantaneous</a:t>
            </a:r>
            <a:r>
              <a:rPr lang="fr-FR" sz="1800" b="1" dirty="0"/>
              <a:t> </a:t>
            </a:r>
            <a:r>
              <a:rPr lang="fr-FR" sz="1800" b="1" dirty="0" smtClean="0"/>
              <a:t>computations</a:t>
            </a:r>
            <a:br>
              <a:rPr lang="fr-FR" sz="1800" b="1" dirty="0" smtClean="0"/>
            </a:br>
            <a:r>
              <a:rPr lang="fr-FR" sz="1600" i="1" dirty="0" smtClean="0"/>
              <a:t>[Zgraggen </a:t>
            </a:r>
            <a:r>
              <a:rPr lang="fr-FR" sz="1600" i="1" dirty="0"/>
              <a:t>et al., </a:t>
            </a:r>
            <a:r>
              <a:rPr lang="fr-FR" sz="1600" i="1" dirty="0" smtClean="0"/>
              <a:t>2017</a:t>
            </a:r>
            <a:r>
              <a:rPr lang="fr-FR" sz="1600" i="1" dirty="0"/>
              <a:t>]</a:t>
            </a: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6528048" y="3501008"/>
            <a:ext cx="5545673" cy="1210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err="1" smtClean="0"/>
              <a:t>Sensemaking</a:t>
            </a:r>
            <a:r>
              <a:rPr lang="fr-FR" sz="1800" b="1" dirty="0" smtClean="0"/>
              <a:t> </a:t>
            </a:r>
            <a:r>
              <a:rPr lang="fr-FR" sz="1800" b="1" dirty="0" err="1"/>
              <a:t>with</a:t>
            </a:r>
            <a:r>
              <a:rPr lang="fr-FR" sz="1800" b="1" dirty="0"/>
              <a:t> </a:t>
            </a:r>
            <a:r>
              <a:rPr lang="fr-FR" sz="1800" b="1" dirty="0" err="1"/>
              <a:t>classical</a:t>
            </a:r>
            <a:r>
              <a:rPr lang="fr-FR" sz="1800" b="1" dirty="0"/>
              <a:t> and PVA </a:t>
            </a:r>
            <a:r>
              <a:rPr lang="fr-FR" sz="1800" b="1" dirty="0" err="1"/>
              <a:t>tools</a:t>
            </a:r>
            <a:r>
              <a:rPr lang="fr-FR" sz="1800" dirty="0"/>
              <a:t>, focus </a:t>
            </a:r>
            <a:r>
              <a:rPr lang="fr-FR" sz="1800" dirty="0" smtClean="0"/>
              <a:t>on how </a:t>
            </a:r>
            <a:r>
              <a:rPr lang="fr-FR" sz="1800" dirty="0" err="1" smtClean="0"/>
              <a:t>analysts</a:t>
            </a:r>
            <a:r>
              <a:rPr lang="fr-FR" sz="1800" dirty="0" smtClean="0"/>
              <a:t> </a:t>
            </a:r>
            <a:r>
              <a:rPr lang="fr-FR" sz="1800" dirty="0" err="1" smtClean="0"/>
              <a:t>build</a:t>
            </a:r>
            <a:r>
              <a:rPr lang="fr-FR" sz="1800" dirty="0" smtClean="0"/>
              <a:t> confidence </a:t>
            </a:r>
            <a:r>
              <a:rPr lang="fr-FR" sz="1800" dirty="0" err="1" smtClean="0"/>
              <a:t>when</a:t>
            </a:r>
            <a:r>
              <a:rPr lang="fr-FR" sz="1800" dirty="0" smtClean="0"/>
              <a:t> </a:t>
            </a:r>
            <a:r>
              <a:rPr lang="fr-FR" sz="1800" dirty="0" err="1"/>
              <a:t>working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  <a:r>
              <a:rPr lang="fr-FR" sz="1800" dirty="0" err="1"/>
              <a:t>approximate</a:t>
            </a:r>
            <a:r>
              <a:rPr lang="fr-FR" sz="1800" dirty="0"/>
              <a:t> </a:t>
            </a:r>
            <a:r>
              <a:rPr lang="fr-FR" sz="1800" dirty="0" err="1" smtClean="0"/>
              <a:t>answers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600" dirty="0" smtClean="0"/>
              <a:t>[</a:t>
            </a:r>
            <a:r>
              <a:rPr lang="fr-FR" sz="1600" i="1" dirty="0" smtClean="0"/>
              <a:t>Badam </a:t>
            </a:r>
            <a:r>
              <a:rPr lang="fr-FR" sz="1600" i="1" dirty="0"/>
              <a:t>et al., </a:t>
            </a:r>
            <a:r>
              <a:rPr lang="fr-FR" sz="1600" i="1" dirty="0" smtClean="0"/>
              <a:t>2017</a:t>
            </a:r>
            <a:r>
              <a:rPr lang="fr-FR" sz="1600" i="1" dirty="0"/>
              <a:t>]</a:t>
            </a:r>
          </a:p>
          <a:p>
            <a:pPr marL="0" indent="0">
              <a:buFont typeface="Wingdings" charset="2"/>
              <a:buNone/>
            </a:pPr>
            <a:endParaRPr lang="fr-FR" sz="1800" b="1" dirty="0" smtClean="0"/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335360" y="2420888"/>
            <a:ext cx="5472608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effective, </a:t>
            </a:r>
            <a:r>
              <a:rPr lang="fr-FR" sz="1600" dirty="0" err="1" smtClean="0"/>
              <a:t>allow</a:t>
            </a:r>
            <a:r>
              <a:rPr lang="fr-FR" sz="1600" dirty="0" smtClean="0"/>
              <a:t> for new exploration </a:t>
            </a:r>
            <a:r>
              <a:rPr lang="fr-FR" sz="1600" dirty="0" err="1" smtClean="0"/>
              <a:t>behaviors</a:t>
            </a:r>
            <a:endParaRPr lang="fr-FR" sz="1600" dirty="0" smtClean="0"/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6526991" y="2420888"/>
            <a:ext cx="5599723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err="1" smtClean="0"/>
              <a:t>allows</a:t>
            </a:r>
            <a:r>
              <a:rPr lang="fr-FR" sz="1600" dirty="0" smtClean="0"/>
              <a:t> for </a:t>
            </a:r>
            <a:r>
              <a:rPr lang="fr-FR" sz="1600" dirty="0" err="1" smtClean="0"/>
              <a:t>early</a:t>
            </a:r>
            <a:r>
              <a:rPr lang="fr-FR" sz="1600" dirty="0" smtClean="0"/>
              <a:t> exploration and </a:t>
            </a:r>
            <a:r>
              <a:rPr lang="fr-FR" sz="1600" dirty="0" err="1" smtClean="0"/>
              <a:t>accurate</a:t>
            </a:r>
            <a:r>
              <a:rPr lang="fr-FR" sz="1600" dirty="0" smtClean="0"/>
              <a:t> report of important insights</a:t>
            </a: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335359" y="4482840"/>
            <a:ext cx="5393778" cy="640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err="1" smtClean="0"/>
              <a:t>latency</a:t>
            </a:r>
            <a:r>
              <a:rPr lang="fr-FR" sz="1600" dirty="0" smtClean="0"/>
              <a:t> has a </a:t>
            </a:r>
            <a:r>
              <a:rPr lang="fr-FR" sz="1600" dirty="0" err="1" smtClean="0"/>
              <a:t>greater</a:t>
            </a:r>
            <a:r>
              <a:rPr lang="fr-FR" sz="1600" dirty="0" smtClean="0"/>
              <a:t> impact on brushing </a:t>
            </a:r>
            <a:r>
              <a:rPr lang="fr-FR" sz="1600" dirty="0" err="1" smtClean="0"/>
              <a:t>than</a:t>
            </a:r>
            <a:r>
              <a:rPr lang="fr-FR" sz="1600" dirty="0" smtClean="0"/>
              <a:t> on </a:t>
            </a:r>
            <a:r>
              <a:rPr lang="fr-FR" sz="1600" dirty="0" err="1" smtClean="0"/>
              <a:t>panning</a:t>
            </a:r>
            <a:r>
              <a:rPr lang="fr-FR" sz="1600" dirty="0" smtClean="0"/>
              <a:t> and </a:t>
            </a:r>
            <a:r>
              <a:rPr lang="fr-FR" sz="1600" dirty="0" err="1" smtClean="0"/>
              <a:t>zooming</a:t>
            </a:r>
            <a:endParaRPr lang="fr-FR" sz="1600" dirty="0" smtClean="0"/>
          </a:p>
        </p:txBody>
      </p:sp>
      <p:sp>
        <p:nvSpPr>
          <p:cNvPr id="36" name="Espace réservé du contenu 2"/>
          <p:cNvSpPr txBox="1">
            <a:spLocks/>
          </p:cNvSpPr>
          <p:nvPr/>
        </p:nvSpPr>
        <p:spPr>
          <a:xfrm>
            <a:off x="6526991" y="4794175"/>
            <a:ext cx="5546730" cy="398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err="1" smtClean="0"/>
              <a:t>users</a:t>
            </a:r>
            <a:r>
              <a:rPr lang="fr-FR" sz="1600" dirty="0" smtClean="0"/>
              <a:t> </a:t>
            </a:r>
            <a:r>
              <a:rPr lang="fr-FR" sz="1600" dirty="0" err="1" smtClean="0"/>
              <a:t>approach</a:t>
            </a:r>
            <a:r>
              <a:rPr lang="fr-FR" sz="1600" dirty="0" smtClean="0"/>
              <a:t> </a:t>
            </a:r>
            <a:r>
              <a:rPr lang="fr-FR" sz="1600" dirty="0" err="1" smtClean="0"/>
              <a:t>early</a:t>
            </a:r>
            <a:r>
              <a:rPr lang="fr-FR" sz="1600" dirty="0" smtClean="0"/>
              <a:t> </a:t>
            </a:r>
            <a:r>
              <a:rPr lang="fr-FR" sz="1600" dirty="0" err="1" smtClean="0"/>
              <a:t>results</a:t>
            </a:r>
            <a:r>
              <a:rPr lang="fr-FR" sz="1600" dirty="0" smtClean="0"/>
              <a:t> in </a:t>
            </a:r>
            <a:r>
              <a:rPr lang="fr-FR" sz="1600" dirty="0" err="1" smtClean="0"/>
              <a:t>very</a:t>
            </a:r>
            <a:r>
              <a:rPr lang="fr-FR" sz="1600" dirty="0" smtClean="0"/>
              <a:t> </a:t>
            </a:r>
            <a:r>
              <a:rPr lang="fr-FR" sz="1600" dirty="0" err="1" smtClean="0"/>
              <a:t>different</a:t>
            </a:r>
            <a:r>
              <a:rPr lang="fr-FR" sz="1600" dirty="0" smtClean="0"/>
              <a:t> </a:t>
            </a:r>
            <a:r>
              <a:rPr lang="fr-FR" sz="1600" dirty="0" err="1" smtClean="0"/>
              <a:t>ways</a:t>
            </a:r>
            <a:endParaRPr lang="fr-FR" sz="1600" dirty="0" smtClean="0"/>
          </a:p>
        </p:txBody>
      </p:sp>
      <p:sp>
        <p:nvSpPr>
          <p:cNvPr id="39" name="Espace réservé du contenu 2"/>
          <p:cNvSpPr txBox="1">
            <a:spLocks/>
          </p:cNvSpPr>
          <p:nvPr/>
        </p:nvSpPr>
        <p:spPr>
          <a:xfrm>
            <a:off x="335359" y="5051643"/>
            <a:ext cx="539377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err="1" smtClean="0"/>
              <a:t>instantaneous</a:t>
            </a:r>
            <a:r>
              <a:rPr lang="fr-FR" sz="1600" dirty="0" smtClean="0"/>
              <a:t> </a:t>
            </a:r>
            <a:r>
              <a:rPr lang="fr-FR" sz="1600" dirty="0"/>
              <a:t>and progressive </a:t>
            </a:r>
            <a:r>
              <a:rPr lang="fr-FR" sz="1600" dirty="0" err="1" smtClean="0"/>
              <a:t>visualizations</a:t>
            </a:r>
            <a:r>
              <a:rPr lang="fr-FR" sz="1600" dirty="0" smtClean="0"/>
              <a:t> </a:t>
            </a:r>
            <a:r>
              <a:rPr lang="fr-FR" sz="1600" dirty="0"/>
              <a:t>lead to a </a:t>
            </a:r>
            <a:r>
              <a:rPr lang="fr-FR" sz="1600" dirty="0" err="1"/>
              <a:t>similar</a:t>
            </a:r>
            <a:r>
              <a:rPr lang="fr-FR" sz="1600" dirty="0"/>
              <a:t> </a:t>
            </a:r>
            <a:r>
              <a:rPr lang="fr-FR" sz="1600" dirty="0" err="1"/>
              <a:t>number</a:t>
            </a:r>
            <a:r>
              <a:rPr lang="fr-FR" sz="1600" dirty="0"/>
              <a:t> of </a:t>
            </a:r>
            <a:r>
              <a:rPr lang="fr-FR" sz="1600" dirty="0" smtClean="0"/>
              <a:t>insights</a:t>
            </a:r>
            <a:endParaRPr lang="fr-FR" sz="1600" dirty="0"/>
          </a:p>
        </p:txBody>
      </p:sp>
      <p:sp>
        <p:nvSpPr>
          <p:cNvPr id="42" name="Espace réservé du contenu 2"/>
          <p:cNvSpPr txBox="1">
            <a:spLocks/>
          </p:cNvSpPr>
          <p:nvPr/>
        </p:nvSpPr>
        <p:spPr>
          <a:xfrm>
            <a:off x="6526991" y="5249003"/>
            <a:ext cx="5546730" cy="614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/>
              <a:t>PVA </a:t>
            </a:r>
            <a:r>
              <a:rPr lang="fr-FR" sz="1600" dirty="0" err="1"/>
              <a:t>does</a:t>
            </a:r>
            <a:r>
              <a:rPr lang="fr-FR" sz="1600" dirty="0"/>
              <a:t> not lead to </a:t>
            </a:r>
            <a:r>
              <a:rPr lang="fr-FR" sz="1600" dirty="0" err="1"/>
              <a:t>worse</a:t>
            </a:r>
            <a:r>
              <a:rPr lang="fr-FR" sz="1600" dirty="0"/>
              <a:t> </a:t>
            </a:r>
            <a:r>
              <a:rPr lang="fr-FR" sz="1600" dirty="0" err="1"/>
              <a:t>results</a:t>
            </a:r>
            <a:r>
              <a:rPr lang="fr-FR" sz="1600" dirty="0"/>
              <a:t> </a:t>
            </a:r>
            <a:r>
              <a:rPr lang="fr-FR" sz="1600" dirty="0" err="1"/>
              <a:t>than</a:t>
            </a:r>
            <a:r>
              <a:rPr lang="fr-FR" sz="1600" dirty="0"/>
              <a:t> </a:t>
            </a:r>
            <a:r>
              <a:rPr lang="fr-FR" sz="1600" dirty="0" err="1"/>
              <a:t>classical</a:t>
            </a:r>
            <a:r>
              <a:rPr lang="fr-FR" sz="1600" dirty="0"/>
              <a:t> </a:t>
            </a:r>
            <a:r>
              <a:rPr lang="fr-FR" sz="1600" dirty="0" err="1"/>
              <a:t>analysis</a:t>
            </a:r>
            <a:r>
              <a:rPr lang="fr-FR" sz="1600" dirty="0"/>
              <a:t> techniques</a:t>
            </a:r>
          </a:p>
        </p:txBody>
      </p:sp>
    </p:spTree>
    <p:extLst>
      <p:ext uri="{BB962C8B-B14F-4D97-AF65-F5344CB8AC3E}">
        <p14:creationId xmlns:p14="http://schemas.microsoft.com/office/powerpoint/2010/main" val="13220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3" grpId="0"/>
      <p:bldP spid="24" grpId="0"/>
      <p:bldP spid="27" grpId="0"/>
      <p:bldP spid="30" grpId="0"/>
      <p:bldP spid="32" grpId="0"/>
      <p:bldP spid="34" grpId="0"/>
      <p:bldP spid="36" grpId="0"/>
      <p:bldP spid="39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r-IN" dirty="0" smtClean="0"/>
              <a:t>…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focus on interaction </a:t>
            </a:r>
            <a:r>
              <a:rPr lang="fr-FR" dirty="0" err="1" smtClean="0"/>
              <a:t>between</a:t>
            </a:r>
            <a:r>
              <a:rPr lang="fr-FR" dirty="0" smtClean="0"/>
              <a:t> the </a:t>
            </a:r>
            <a:r>
              <a:rPr lang="fr-FR" dirty="0" err="1" smtClean="0"/>
              <a:t>human</a:t>
            </a:r>
            <a:r>
              <a:rPr lang="fr-FR" dirty="0" smtClean="0"/>
              <a:t> and the </a:t>
            </a:r>
            <a:r>
              <a:rPr lang="fr-FR" dirty="0" err="1" smtClean="0"/>
              <a:t>visualization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21</a:t>
            </a:fld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6730280" y="2799610"/>
            <a:ext cx="4838328" cy="158578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smtClean="0"/>
              <a:t>Explore how </a:t>
            </a:r>
            <a:r>
              <a:rPr lang="fr-FR" dirty="0"/>
              <a:t>interactions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human</a:t>
            </a:r>
            <a:r>
              <a:rPr lang="fr-FR" dirty="0"/>
              <a:t> and the </a:t>
            </a:r>
            <a:r>
              <a:rPr lang="fr-FR" dirty="0" err="1" smtClean="0"/>
              <a:t>algorithm</a:t>
            </a:r>
            <a:r>
              <a:rPr lang="fr-FR" dirty="0" smtClean="0"/>
              <a:t> affect the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 smtClean="0"/>
              <a:t>process</a:t>
            </a:r>
            <a:endParaRPr lang="fr-FR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8137205" y="2564904"/>
            <a:ext cx="2016224" cy="45233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b="1" dirty="0" smtClean="0"/>
              <a:t>Challenge 2</a:t>
            </a:r>
            <a:endParaRPr lang="fr-FR" b="1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193411" y="2643655"/>
            <a:ext cx="4834385" cy="405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/>
              <a:t>i</a:t>
            </a:r>
            <a:r>
              <a:rPr lang="fr-FR" sz="1800" dirty="0" err="1" smtClean="0"/>
              <a:t>nterpretation</a:t>
            </a:r>
            <a:r>
              <a:rPr lang="fr-FR" sz="1800" dirty="0" smtClean="0"/>
              <a:t> of </a:t>
            </a:r>
            <a:r>
              <a:rPr lang="fr-FR" sz="1800" dirty="0" err="1" smtClean="0"/>
              <a:t>intermediate</a:t>
            </a:r>
            <a:r>
              <a:rPr lang="fr-FR" sz="1800" dirty="0" smtClean="0"/>
              <a:t> </a:t>
            </a:r>
            <a:r>
              <a:rPr lang="fr-FR" sz="1800" dirty="0" err="1" smtClean="0"/>
              <a:t>results</a:t>
            </a:r>
            <a:endParaRPr lang="fr-FR" sz="1800" dirty="0"/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191344" y="2150814"/>
            <a:ext cx="6250904" cy="648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Impact of </a:t>
            </a:r>
            <a:r>
              <a:rPr lang="fr-FR" b="1" dirty="0" err="1" smtClean="0"/>
              <a:t>working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an </a:t>
            </a:r>
            <a:r>
              <a:rPr lang="fr-FR" b="1" dirty="0" err="1" smtClean="0"/>
              <a:t>updating</a:t>
            </a:r>
            <a:r>
              <a:rPr lang="fr-FR" b="1" dirty="0" smtClean="0"/>
              <a:t> </a:t>
            </a:r>
            <a:r>
              <a:rPr lang="fr-FR" b="1" dirty="0" err="1" smtClean="0"/>
              <a:t>visualization</a:t>
            </a:r>
            <a:endParaRPr lang="fr-FR" b="1" dirty="0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191344" y="3121524"/>
            <a:ext cx="4834385" cy="405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management of </a:t>
            </a:r>
            <a:r>
              <a:rPr lang="fr-FR" sz="1800" dirty="0" err="1" smtClean="0"/>
              <a:t>uncertainty</a:t>
            </a:r>
            <a:endParaRPr lang="fr-FR" sz="1800" dirty="0"/>
          </a:p>
        </p:txBody>
      </p:sp>
      <p:cxnSp>
        <p:nvCxnSpPr>
          <p:cNvPr id="15" name="Connecteur droit 14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191344" y="4060996"/>
            <a:ext cx="6250904" cy="648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Interaction </a:t>
            </a:r>
            <a:r>
              <a:rPr lang="fr-FR" b="1" dirty="0" err="1" smtClean="0"/>
              <a:t>between</a:t>
            </a:r>
            <a:r>
              <a:rPr lang="fr-FR" b="1" dirty="0" smtClean="0"/>
              <a:t> the </a:t>
            </a:r>
            <a:r>
              <a:rPr lang="fr-FR" b="1" dirty="0" err="1" smtClean="0"/>
              <a:t>human</a:t>
            </a:r>
            <a:r>
              <a:rPr lang="fr-FR" b="1" dirty="0" smtClean="0"/>
              <a:t> and the </a:t>
            </a:r>
            <a:r>
              <a:rPr lang="fr-FR" b="1" dirty="0" err="1" smtClean="0"/>
              <a:t>algorithm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unexplored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7872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/>
      <p:bldP spid="20" grpId="0"/>
      <p:bldP spid="21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fr-FR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Visual Analytics to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/>
              <a:t>Interaction 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b="1" dirty="0" err="1" smtClean="0"/>
              <a:t>Sequential</a:t>
            </a:r>
            <a:r>
              <a:rPr lang="fr-FR" b="1" dirty="0" smtClean="0"/>
              <a:t> Pattern </a:t>
            </a:r>
            <a:r>
              <a:rPr lang="fr-FR" b="1" dirty="0"/>
              <a:t>Mining and Progressive Visual Analytics</a:t>
            </a:r>
          </a:p>
          <a:p>
            <a:pPr marL="800100" lvl="1" indent="-3429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Contributions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>
                <a:solidFill>
                  <a:srgbClr val="BFBFBF"/>
                </a:solidFill>
              </a:rPr>
              <a:t>Clarifying</a:t>
            </a:r>
            <a:r>
              <a:rPr lang="fr-FR" dirty="0" smtClean="0">
                <a:solidFill>
                  <a:srgbClr val="BFBFBF"/>
                </a:solidFill>
              </a:rPr>
              <a:t> interaction </a:t>
            </a:r>
            <a:r>
              <a:rPr lang="fr-FR" dirty="0">
                <a:solidFill>
                  <a:srgbClr val="BFBFBF"/>
                </a:solidFill>
              </a:rPr>
              <a:t>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>
                <a:solidFill>
                  <a:srgbClr val="BFBFBF"/>
                </a:solidFill>
              </a:rPr>
              <a:t>Implementing</a:t>
            </a:r>
            <a:r>
              <a:rPr lang="fr-FR" dirty="0" smtClean="0">
                <a:solidFill>
                  <a:srgbClr val="BFBFBF"/>
                </a:solidFill>
              </a:rPr>
              <a:t> Progressive </a:t>
            </a:r>
            <a:r>
              <a:rPr lang="fr-FR" dirty="0">
                <a:solidFill>
                  <a:srgbClr val="BFBFBF"/>
                </a:solidFill>
              </a:rPr>
              <a:t>Pattern Mining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>
                <a:solidFill>
                  <a:srgbClr val="BFBFBF"/>
                </a:solidFill>
              </a:rPr>
              <a:t>Evaluating</a:t>
            </a:r>
            <a:r>
              <a:rPr lang="fr-FR" dirty="0">
                <a:solidFill>
                  <a:srgbClr val="BFBFBF"/>
                </a:solidFill>
              </a:rPr>
              <a:t> the impact of </a:t>
            </a:r>
            <a:r>
              <a:rPr lang="fr-FR" dirty="0" err="1">
                <a:solidFill>
                  <a:srgbClr val="BFBFBF"/>
                </a:solidFill>
              </a:rPr>
              <a:t>progressiveness</a:t>
            </a:r>
            <a:r>
              <a:rPr lang="fr-FR" dirty="0">
                <a:solidFill>
                  <a:srgbClr val="BFBFBF"/>
                </a:solidFill>
              </a:rPr>
              <a:t> on </a:t>
            </a:r>
            <a:r>
              <a:rPr lang="fr-FR" dirty="0" err="1">
                <a:solidFill>
                  <a:srgbClr val="BFBFBF"/>
                </a:solidFill>
              </a:rPr>
              <a:t>analysis</a:t>
            </a:r>
            <a:r>
              <a:rPr lang="fr-FR" dirty="0">
                <a:solidFill>
                  <a:srgbClr val="BFBFBF"/>
                </a:solidFill>
              </a:rPr>
              <a:t> </a:t>
            </a:r>
            <a:r>
              <a:rPr lang="fr-FR" dirty="0" err="1">
                <a:solidFill>
                  <a:srgbClr val="BFBFBF"/>
                </a:solidFill>
              </a:rPr>
              <a:t>tasks</a:t>
            </a:r>
            <a:endParaRPr lang="fr-FR" dirty="0">
              <a:solidFill>
                <a:srgbClr val="BFBFB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rgbClr val="BFBFB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Conclusion and Discussion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dirty="0" smtClean="0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905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Espace réservé du contenu 2"/>
          <p:cNvSpPr txBox="1">
            <a:spLocks/>
          </p:cNvSpPr>
          <p:nvPr/>
        </p:nvSpPr>
        <p:spPr>
          <a:xfrm>
            <a:off x="609599" y="2391421"/>
            <a:ext cx="10781439" cy="523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err="1" smtClean="0"/>
              <a:t>Sequential</a:t>
            </a:r>
            <a:r>
              <a:rPr lang="fr-FR" b="1" dirty="0" smtClean="0"/>
              <a:t> pattern </a:t>
            </a:r>
            <a:r>
              <a:rPr lang="fr-FR" b="1" dirty="0" err="1" smtClean="0"/>
              <a:t>mining</a:t>
            </a:r>
            <a:r>
              <a:rPr lang="fr-FR" b="1" dirty="0" smtClean="0"/>
              <a:t>:</a:t>
            </a:r>
            <a:r>
              <a:rPr lang="fr-FR" dirty="0" smtClean="0"/>
              <a:t> </a:t>
            </a:r>
            <a:r>
              <a:rPr lang="fr-FR" dirty="0" err="1" smtClean="0"/>
              <a:t>Extracting</a:t>
            </a:r>
            <a:r>
              <a:rPr lang="fr-FR" dirty="0" smtClean="0"/>
              <a:t> </a:t>
            </a:r>
            <a:r>
              <a:rPr lang="fr-FR" dirty="0" err="1" smtClean="0"/>
              <a:t>repeating</a:t>
            </a:r>
            <a:r>
              <a:rPr lang="fr-FR" dirty="0" smtClean="0"/>
              <a:t> </a:t>
            </a:r>
            <a:r>
              <a:rPr lang="fr-FR" dirty="0" err="1" smtClean="0"/>
              <a:t>sequential</a:t>
            </a:r>
            <a:r>
              <a:rPr lang="fr-FR" dirty="0" smtClean="0"/>
              <a:t> patterns </a:t>
            </a:r>
            <a:r>
              <a:rPr lang="fr-FR" dirty="0" err="1" smtClean="0"/>
              <a:t>from</a:t>
            </a:r>
            <a:r>
              <a:rPr lang="fr-FR" dirty="0" smtClean="0"/>
              <a:t> a </a:t>
            </a:r>
            <a:r>
              <a:rPr lang="fr-FR" dirty="0" err="1" smtClean="0"/>
              <a:t>dataset</a:t>
            </a:r>
            <a:endParaRPr lang="fr-FR" dirty="0" smtClean="0"/>
          </a:p>
        </p:txBody>
      </p:sp>
      <p:sp>
        <p:nvSpPr>
          <p:cNvPr id="119" name="Rectangle 118"/>
          <p:cNvSpPr/>
          <p:nvPr/>
        </p:nvSpPr>
        <p:spPr>
          <a:xfrm>
            <a:off x="5252784" y="2276872"/>
            <a:ext cx="1293596" cy="5760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Sequential</a:t>
            </a:r>
            <a:r>
              <a:rPr lang="fr-FR" dirty="0" smtClean="0"/>
              <a:t> Pattern </a:t>
            </a:r>
            <a:r>
              <a:rPr lang="fr-FR" dirty="0" err="1"/>
              <a:t>Mining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23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201864" y="3933056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017725" y="4313509"/>
            <a:ext cx="7998060" cy="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1366989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1780169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1986759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019713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3708347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983801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4121529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4810163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498799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980843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6256297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6462889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6876069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7633569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8597657" y="4241501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1206190" y="4313511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</a:t>
            </a:r>
            <a:endParaRPr lang="fr-FR" sz="1400" i="1" baseline="-25000" dirty="0"/>
          </a:p>
        </p:txBody>
      </p:sp>
      <p:sp>
        <p:nvSpPr>
          <p:cNvPr id="23" name="ZoneTexte 22"/>
          <p:cNvSpPr txBox="1"/>
          <p:nvPr/>
        </p:nvSpPr>
        <p:spPr>
          <a:xfrm>
            <a:off x="1619372" y="4313511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2</a:t>
            </a:r>
            <a:endParaRPr lang="fr-FR" sz="1400" i="1" baseline="-25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1825962" y="4313511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3</a:t>
            </a:r>
            <a:endParaRPr lang="fr-FR" sz="1400" i="1" baseline="-25000" dirty="0"/>
          </a:p>
        </p:txBody>
      </p:sp>
      <p:sp>
        <p:nvSpPr>
          <p:cNvPr id="25" name="ZoneTexte 24"/>
          <p:cNvSpPr txBox="1"/>
          <p:nvPr/>
        </p:nvSpPr>
        <p:spPr>
          <a:xfrm>
            <a:off x="2844532" y="4313511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4</a:t>
            </a:r>
            <a:endParaRPr lang="fr-FR" sz="1400" i="1" baseline="-25000" dirty="0"/>
          </a:p>
        </p:txBody>
      </p:sp>
      <p:sp>
        <p:nvSpPr>
          <p:cNvPr id="26" name="ZoneTexte 25"/>
          <p:cNvSpPr txBox="1"/>
          <p:nvPr/>
        </p:nvSpPr>
        <p:spPr>
          <a:xfrm>
            <a:off x="3533168" y="4313511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5</a:t>
            </a:r>
            <a:endParaRPr lang="fr-FR" sz="1400" i="1" baseline="-25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3808622" y="4313511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6</a:t>
            </a:r>
            <a:endParaRPr lang="fr-FR" sz="1400" i="1" baseline="-25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3954366" y="4313511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7</a:t>
            </a:r>
            <a:endParaRPr lang="fr-FR" sz="1400" i="1" baseline="-25000" dirty="0"/>
          </a:p>
        </p:txBody>
      </p:sp>
      <p:sp>
        <p:nvSpPr>
          <p:cNvPr id="29" name="ZoneTexte 28"/>
          <p:cNvSpPr txBox="1"/>
          <p:nvPr/>
        </p:nvSpPr>
        <p:spPr>
          <a:xfrm>
            <a:off x="4634984" y="4313511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8</a:t>
            </a:r>
            <a:endParaRPr lang="fr-FR" sz="1400" i="1" baseline="-25000" dirty="0"/>
          </a:p>
        </p:txBody>
      </p:sp>
      <p:sp>
        <p:nvSpPr>
          <p:cNvPr id="30" name="ZoneTexte 29"/>
          <p:cNvSpPr txBox="1"/>
          <p:nvPr/>
        </p:nvSpPr>
        <p:spPr>
          <a:xfrm>
            <a:off x="5323620" y="4313511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9</a:t>
            </a:r>
            <a:endParaRPr lang="fr-FR" sz="1400" i="1" baseline="-25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5749874" y="4313511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10</a:t>
            </a:r>
            <a:endParaRPr lang="fr-FR" sz="1400" i="1" baseline="-25000" dirty="0"/>
          </a:p>
        </p:txBody>
      </p:sp>
      <p:sp>
        <p:nvSpPr>
          <p:cNvPr id="32" name="ZoneTexte 31"/>
          <p:cNvSpPr txBox="1"/>
          <p:nvPr/>
        </p:nvSpPr>
        <p:spPr>
          <a:xfrm>
            <a:off x="6053532" y="4313511"/>
            <a:ext cx="39115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11</a:t>
            </a:r>
            <a:endParaRPr lang="fr-FR" sz="1400" i="1" baseline="-25000" dirty="0"/>
          </a:p>
        </p:txBody>
      </p:sp>
      <p:sp>
        <p:nvSpPr>
          <p:cNvPr id="33" name="ZoneTexte 32"/>
          <p:cNvSpPr txBox="1"/>
          <p:nvPr/>
        </p:nvSpPr>
        <p:spPr>
          <a:xfrm>
            <a:off x="6298032" y="4313511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12</a:t>
            </a:r>
            <a:endParaRPr lang="fr-FR" sz="1400" i="1" baseline="-25000" dirty="0"/>
          </a:p>
        </p:txBody>
      </p:sp>
      <p:sp>
        <p:nvSpPr>
          <p:cNvPr id="34" name="ZoneTexte 33"/>
          <p:cNvSpPr txBox="1"/>
          <p:nvPr/>
        </p:nvSpPr>
        <p:spPr>
          <a:xfrm>
            <a:off x="6645100" y="4313511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13</a:t>
            </a:r>
            <a:endParaRPr lang="fr-FR" sz="1400" i="1" baseline="-25000" dirty="0"/>
          </a:p>
        </p:txBody>
      </p:sp>
      <p:sp>
        <p:nvSpPr>
          <p:cNvPr id="35" name="ZoneTexte 34"/>
          <p:cNvSpPr txBox="1"/>
          <p:nvPr/>
        </p:nvSpPr>
        <p:spPr>
          <a:xfrm>
            <a:off x="7428464" y="4313511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14</a:t>
            </a:r>
            <a:endParaRPr lang="fr-FR" sz="1400" i="1" baseline="-25000" dirty="0"/>
          </a:p>
        </p:txBody>
      </p:sp>
      <p:sp>
        <p:nvSpPr>
          <p:cNvPr id="36" name="ZoneTexte 35"/>
          <p:cNvSpPr txBox="1"/>
          <p:nvPr/>
        </p:nvSpPr>
        <p:spPr>
          <a:xfrm>
            <a:off x="8392554" y="4313511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15</a:t>
            </a:r>
            <a:endParaRPr lang="fr-FR" sz="1400" i="1" baseline="-25000" dirty="0"/>
          </a:p>
        </p:txBody>
      </p:sp>
      <p:sp>
        <p:nvSpPr>
          <p:cNvPr id="37" name="ZoneTexte 36"/>
          <p:cNvSpPr txBox="1"/>
          <p:nvPr/>
        </p:nvSpPr>
        <p:spPr>
          <a:xfrm>
            <a:off x="1635712" y="3933725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D</a:t>
            </a:r>
            <a:endParaRPr lang="fr-FR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1841952" y="3933725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2881086" y="3933725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40" name="ZoneTexte 39"/>
          <p:cNvSpPr txBox="1"/>
          <p:nvPr/>
        </p:nvSpPr>
        <p:spPr>
          <a:xfrm>
            <a:off x="3535021" y="3933725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3853984" y="3933725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3982902" y="3933725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4680347" y="3933725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44" name="ZoneTexte 43"/>
          <p:cNvSpPr txBox="1"/>
          <p:nvPr/>
        </p:nvSpPr>
        <p:spPr>
          <a:xfrm>
            <a:off x="5354343" y="3933725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D</a:t>
            </a:r>
            <a:endParaRPr lang="fr-FR" sz="1400" dirty="0"/>
          </a:p>
        </p:txBody>
      </p:sp>
      <p:sp>
        <p:nvSpPr>
          <p:cNvPr id="45" name="ZoneTexte 44"/>
          <p:cNvSpPr txBox="1"/>
          <p:nvPr/>
        </p:nvSpPr>
        <p:spPr>
          <a:xfrm>
            <a:off x="5842217" y="3933725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46" name="ZoneTexte 45"/>
          <p:cNvSpPr txBox="1"/>
          <p:nvPr/>
        </p:nvSpPr>
        <p:spPr>
          <a:xfrm>
            <a:off x="6111489" y="3933725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47" name="ZoneTexte 46"/>
          <p:cNvSpPr txBox="1"/>
          <p:nvPr/>
        </p:nvSpPr>
        <p:spPr>
          <a:xfrm>
            <a:off x="6283732" y="3933725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D</a:t>
            </a:r>
            <a:endParaRPr lang="fr-FR" sz="1400" dirty="0"/>
          </a:p>
        </p:txBody>
      </p:sp>
      <p:sp>
        <p:nvSpPr>
          <p:cNvPr id="48" name="ZoneTexte 47"/>
          <p:cNvSpPr txBox="1"/>
          <p:nvPr/>
        </p:nvSpPr>
        <p:spPr>
          <a:xfrm>
            <a:off x="6702743" y="3933725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49" name="ZoneTexte 48"/>
          <p:cNvSpPr txBox="1"/>
          <p:nvPr/>
        </p:nvSpPr>
        <p:spPr>
          <a:xfrm>
            <a:off x="7503751" y="3933725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50" name="ZoneTexte 49"/>
          <p:cNvSpPr txBox="1"/>
          <p:nvPr/>
        </p:nvSpPr>
        <p:spPr>
          <a:xfrm>
            <a:off x="8452849" y="3933725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grpSp>
        <p:nvGrpSpPr>
          <p:cNvPr id="53" name="Grouper 52"/>
          <p:cNvGrpSpPr/>
          <p:nvPr/>
        </p:nvGrpSpPr>
        <p:grpSpPr>
          <a:xfrm>
            <a:off x="977728" y="5531514"/>
            <a:ext cx="8038058" cy="688231"/>
            <a:chOff x="536797" y="5693097"/>
            <a:chExt cx="8038058" cy="688231"/>
          </a:xfrm>
        </p:grpSpPr>
        <p:sp>
          <p:nvSpPr>
            <p:cNvPr id="54" name="ZoneTexte 53"/>
            <p:cNvSpPr txBox="1"/>
            <p:nvPr/>
          </p:nvSpPr>
          <p:spPr>
            <a:xfrm>
              <a:off x="547460" y="5693097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cxnSp>
          <p:nvCxnSpPr>
            <p:cNvPr id="55" name="Connecteur droit avec flèche 54"/>
            <p:cNvCxnSpPr/>
            <p:nvPr/>
          </p:nvCxnSpPr>
          <p:spPr>
            <a:xfrm>
              <a:off x="576795" y="6073551"/>
              <a:ext cx="7998060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>
              <a:off x="697596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/>
            <p:nvPr/>
          </p:nvCxnSpPr>
          <p:spPr>
            <a:xfrm>
              <a:off x="1053056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>
              <a:off x="2095318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2815398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4595829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>
              <a:off x="5263670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>
              <a:off x="5486305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6306495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6928702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>
              <a:off x="7990320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/>
            <p:cNvSpPr txBox="1"/>
            <p:nvPr/>
          </p:nvSpPr>
          <p:spPr>
            <a:xfrm>
              <a:off x="536797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1</a:t>
              </a:r>
              <a:endParaRPr lang="fr-FR" sz="1400" i="1" baseline="-25000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892257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2</a:t>
              </a:r>
              <a:endParaRPr lang="fr-FR" sz="1400" i="1" baseline="-25000" dirty="0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1934520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3</a:t>
              </a:r>
              <a:endParaRPr lang="fr-FR" sz="1400" i="1" baseline="-25000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2640217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4</a:t>
              </a:r>
              <a:endParaRPr lang="fr-FR" sz="1400" i="1" baseline="-25000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4420649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5</a:t>
              </a:r>
              <a:endParaRPr lang="fr-FR" sz="1400" i="1" baseline="-25000" dirty="0"/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5088489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6</a:t>
              </a:r>
              <a:endParaRPr lang="fr-FR" sz="1400" i="1" baseline="-25000" dirty="0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5311125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7</a:t>
              </a:r>
              <a:endParaRPr lang="fr-FR" sz="1400" i="1" baseline="-25000" dirty="0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6105449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8</a:t>
              </a:r>
              <a:endParaRPr lang="fr-FR" sz="1400" i="1" baseline="-25000" dirty="0"/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6753521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9</a:t>
              </a:r>
              <a:endParaRPr lang="fr-FR" sz="1400" i="1" baseline="-25000" dirty="0"/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7785218" y="6073551"/>
              <a:ext cx="39582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10</a:t>
              </a:r>
              <a:endParaRPr lang="fr-FR" sz="1400" i="1" baseline="-25000" dirty="0"/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914429" y="5693766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1950509" y="5693766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2670940" y="5693766"/>
              <a:ext cx="32361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D</a:t>
              </a:r>
              <a:endParaRPr lang="fr-FR" sz="1400" dirty="0"/>
            </a:p>
          </p:txBody>
        </p:sp>
        <p:sp>
          <p:nvSpPr>
            <p:cNvPr id="79" name="ZoneTexte 78"/>
            <p:cNvSpPr txBox="1"/>
            <p:nvPr/>
          </p:nvSpPr>
          <p:spPr>
            <a:xfrm>
              <a:off x="4451371" y="5693766"/>
              <a:ext cx="32361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D</a:t>
              </a:r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5125043" y="5693766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5356486" y="5693766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sp>
          <p:nvSpPr>
            <p:cNvPr id="82" name="ZoneTexte 81"/>
            <p:cNvSpPr txBox="1"/>
            <p:nvPr/>
          </p:nvSpPr>
          <p:spPr>
            <a:xfrm>
              <a:off x="6126988" y="5693766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83" name="ZoneTexte 82"/>
            <p:cNvSpPr txBox="1"/>
            <p:nvPr/>
          </p:nvSpPr>
          <p:spPr>
            <a:xfrm>
              <a:off x="6790074" y="5693766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84" name="ZoneTexte 83"/>
            <p:cNvSpPr txBox="1"/>
            <p:nvPr/>
          </p:nvSpPr>
          <p:spPr>
            <a:xfrm>
              <a:off x="7845512" y="5693766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</p:grpSp>
      <p:grpSp>
        <p:nvGrpSpPr>
          <p:cNvPr id="85" name="Grouper 84"/>
          <p:cNvGrpSpPr/>
          <p:nvPr/>
        </p:nvGrpSpPr>
        <p:grpSpPr>
          <a:xfrm>
            <a:off x="1017725" y="4731247"/>
            <a:ext cx="7998060" cy="688231"/>
            <a:chOff x="576795" y="4756993"/>
            <a:chExt cx="7998060" cy="688231"/>
          </a:xfrm>
        </p:grpSpPr>
        <p:sp>
          <p:nvSpPr>
            <p:cNvPr id="86" name="ZoneTexte 85"/>
            <p:cNvSpPr txBox="1"/>
            <p:nvPr/>
          </p:nvSpPr>
          <p:spPr>
            <a:xfrm>
              <a:off x="1004850" y="4756993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cxnSp>
          <p:nvCxnSpPr>
            <p:cNvPr id="87" name="Connecteur droit avec flèche 86"/>
            <p:cNvCxnSpPr/>
            <p:nvPr/>
          </p:nvCxnSpPr>
          <p:spPr>
            <a:xfrm>
              <a:off x="576795" y="5137447"/>
              <a:ext cx="7998060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>
              <a:off x="1163795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/>
            <p:cNvCxnSpPr/>
            <p:nvPr/>
          </p:nvCxnSpPr>
          <p:spPr>
            <a:xfrm>
              <a:off x="1807286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>
              <a:off x="2363582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>
              <a:off x="3011654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>
              <a:off x="3542872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>
              <a:off x="4163781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>
              <a:off x="4811854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>
              <a:off x="5730431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6720042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7792797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ZoneTexte 97"/>
            <p:cNvSpPr txBox="1"/>
            <p:nvPr/>
          </p:nvSpPr>
          <p:spPr>
            <a:xfrm>
              <a:off x="1002996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1</a:t>
              </a:r>
              <a:endParaRPr lang="fr-FR" sz="1400" i="1" baseline="-25000" dirty="0"/>
            </a:p>
          </p:txBody>
        </p:sp>
        <p:sp>
          <p:nvSpPr>
            <p:cNvPr id="99" name="ZoneTexte 98"/>
            <p:cNvSpPr txBox="1"/>
            <p:nvPr/>
          </p:nvSpPr>
          <p:spPr>
            <a:xfrm>
              <a:off x="1646488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2</a:t>
              </a:r>
              <a:endParaRPr lang="fr-FR" sz="1400" i="1" baseline="-25000" dirty="0"/>
            </a:p>
          </p:txBody>
        </p:sp>
        <p:sp>
          <p:nvSpPr>
            <p:cNvPr id="100" name="ZoneTexte 99"/>
            <p:cNvSpPr txBox="1"/>
            <p:nvPr/>
          </p:nvSpPr>
          <p:spPr>
            <a:xfrm>
              <a:off x="2188401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3</a:t>
              </a:r>
              <a:endParaRPr lang="fr-FR" sz="1400" i="1" baseline="-25000" dirty="0"/>
            </a:p>
          </p:txBody>
        </p:sp>
        <p:sp>
          <p:nvSpPr>
            <p:cNvPr id="101" name="ZoneTexte 100"/>
            <p:cNvSpPr txBox="1"/>
            <p:nvPr/>
          </p:nvSpPr>
          <p:spPr>
            <a:xfrm>
              <a:off x="2836473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4</a:t>
              </a:r>
              <a:endParaRPr lang="fr-FR" sz="1400" i="1" baseline="-25000" dirty="0"/>
            </a:p>
          </p:txBody>
        </p:sp>
        <p:sp>
          <p:nvSpPr>
            <p:cNvPr id="102" name="ZoneTexte 101"/>
            <p:cNvSpPr txBox="1"/>
            <p:nvPr/>
          </p:nvSpPr>
          <p:spPr>
            <a:xfrm>
              <a:off x="3367692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5</a:t>
              </a:r>
              <a:endParaRPr lang="fr-FR" sz="1400" i="1" baseline="-25000" dirty="0"/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3988601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6</a:t>
              </a:r>
              <a:endParaRPr lang="fr-FR" sz="1400" i="1" baseline="-25000" dirty="0"/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4636673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7</a:t>
              </a:r>
              <a:endParaRPr lang="fr-FR" sz="1400" i="1" baseline="-25000" dirty="0"/>
            </a:p>
          </p:txBody>
        </p:sp>
        <p:sp>
          <p:nvSpPr>
            <p:cNvPr id="105" name="ZoneTexte 104"/>
            <p:cNvSpPr txBox="1"/>
            <p:nvPr/>
          </p:nvSpPr>
          <p:spPr>
            <a:xfrm>
              <a:off x="5529385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8</a:t>
              </a:r>
              <a:endParaRPr lang="fr-FR" sz="1400" i="1" baseline="-25000" dirty="0"/>
            </a:p>
          </p:txBody>
        </p:sp>
        <p:sp>
          <p:nvSpPr>
            <p:cNvPr id="106" name="ZoneTexte 105"/>
            <p:cNvSpPr txBox="1"/>
            <p:nvPr/>
          </p:nvSpPr>
          <p:spPr>
            <a:xfrm>
              <a:off x="6518996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9</a:t>
              </a:r>
              <a:endParaRPr lang="fr-FR" sz="1400" i="1" baseline="-25000" dirty="0"/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7587694" y="5137447"/>
              <a:ext cx="39582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10</a:t>
              </a:r>
              <a:endParaRPr lang="fr-FR" sz="1400" i="1" baseline="-25000" dirty="0"/>
            </a:p>
          </p:txBody>
        </p:sp>
        <p:sp>
          <p:nvSpPr>
            <p:cNvPr id="108" name="ZoneTexte 107"/>
            <p:cNvSpPr txBox="1"/>
            <p:nvPr/>
          </p:nvSpPr>
          <p:spPr>
            <a:xfrm>
              <a:off x="1662830" y="4757662"/>
              <a:ext cx="32361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D</a:t>
              </a:r>
              <a:endParaRPr lang="fr-FR" sz="1400" dirty="0"/>
            </a:p>
          </p:txBody>
        </p:sp>
        <p:sp>
          <p:nvSpPr>
            <p:cNvPr id="109" name="ZoneTexte 108"/>
            <p:cNvSpPr txBox="1"/>
            <p:nvPr/>
          </p:nvSpPr>
          <p:spPr>
            <a:xfrm>
              <a:off x="2218774" y="4757662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110" name="ZoneTexte 109"/>
            <p:cNvSpPr txBox="1"/>
            <p:nvPr/>
          </p:nvSpPr>
          <p:spPr>
            <a:xfrm>
              <a:off x="2847137" y="4757662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sp>
          <p:nvSpPr>
            <p:cNvPr id="111" name="ZoneTexte 110"/>
            <p:cNvSpPr txBox="1"/>
            <p:nvPr/>
          </p:nvSpPr>
          <p:spPr>
            <a:xfrm>
              <a:off x="3404246" y="4757662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112" name="ZoneTexte 111"/>
            <p:cNvSpPr txBox="1"/>
            <p:nvPr/>
          </p:nvSpPr>
          <p:spPr>
            <a:xfrm>
              <a:off x="4025154" y="4757662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4667046" y="4757662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114" name="ZoneTexte 113"/>
            <p:cNvSpPr txBox="1"/>
            <p:nvPr/>
          </p:nvSpPr>
          <p:spPr>
            <a:xfrm>
              <a:off x="5600614" y="4757662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sp>
          <p:nvSpPr>
            <p:cNvPr id="115" name="ZoneTexte 114"/>
            <p:cNvSpPr txBox="1"/>
            <p:nvPr/>
          </p:nvSpPr>
          <p:spPr>
            <a:xfrm>
              <a:off x="6546716" y="4757662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116" name="ZoneTexte 115"/>
            <p:cNvSpPr txBox="1"/>
            <p:nvPr/>
          </p:nvSpPr>
          <p:spPr>
            <a:xfrm>
              <a:off x="7662979" y="4757662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</p:grpSp>
      <p:sp>
        <p:nvSpPr>
          <p:cNvPr id="126" name="Rectangle à coins arrondis 125"/>
          <p:cNvSpPr/>
          <p:nvPr/>
        </p:nvSpPr>
        <p:spPr>
          <a:xfrm>
            <a:off x="3896172" y="3988867"/>
            <a:ext cx="2475623" cy="21237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127" name="Rectangle à coins arrondis 126"/>
          <p:cNvSpPr/>
          <p:nvPr/>
        </p:nvSpPr>
        <p:spPr>
          <a:xfrm>
            <a:off x="3354433" y="4791807"/>
            <a:ext cx="2006640" cy="20994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128" name="Rectangle à coins arrondis 127"/>
          <p:cNvSpPr/>
          <p:nvPr/>
        </p:nvSpPr>
        <p:spPr>
          <a:xfrm>
            <a:off x="1054741" y="5601639"/>
            <a:ext cx="1628376" cy="196086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129" name="Rectangle à coins arrondis 128"/>
          <p:cNvSpPr/>
          <p:nvPr/>
        </p:nvSpPr>
        <p:spPr>
          <a:xfrm>
            <a:off x="5843117" y="5607803"/>
            <a:ext cx="2704052" cy="176413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130" name="Espace réservé du contenu 2"/>
          <p:cNvSpPr>
            <a:spLocks noGrp="1"/>
          </p:cNvSpPr>
          <p:nvPr>
            <p:ph idx="1"/>
          </p:nvPr>
        </p:nvSpPr>
        <p:spPr>
          <a:xfrm>
            <a:off x="609600" y="1196752"/>
            <a:ext cx="9806880" cy="535629"/>
          </a:xfrm>
        </p:spPr>
        <p:txBody>
          <a:bodyPr/>
          <a:lstStyle/>
          <a:p>
            <a:pPr marL="0" indent="0">
              <a:buNone/>
            </a:pPr>
            <a:r>
              <a:rPr lang="fr-FR" b="1" dirty="0" err="1" smtClean="0"/>
              <a:t>Sequence</a:t>
            </a:r>
            <a:r>
              <a:rPr lang="fr-FR" b="1" dirty="0" smtClean="0"/>
              <a:t>:</a:t>
            </a:r>
            <a:r>
              <a:rPr lang="fr-FR" dirty="0" smtClean="0"/>
              <a:t> </a:t>
            </a:r>
            <a:r>
              <a:rPr lang="fr-FR" dirty="0" err="1" smtClean="0"/>
              <a:t>ordered</a:t>
            </a:r>
            <a:r>
              <a:rPr lang="fr-FR" dirty="0" smtClean="0"/>
              <a:t> </a:t>
            </a:r>
            <a:r>
              <a:rPr lang="fr-FR" dirty="0" err="1" smtClean="0"/>
              <a:t>list</a:t>
            </a:r>
            <a:r>
              <a:rPr lang="fr-FR" dirty="0" smtClean="0"/>
              <a:t> of </a:t>
            </a:r>
            <a:r>
              <a:rPr lang="fr-FR" dirty="0" err="1" smtClean="0"/>
              <a:t>event</a:t>
            </a:r>
            <a:r>
              <a:rPr lang="fr-FR" dirty="0" err="1"/>
              <a:t>s</a:t>
            </a:r>
            <a:endParaRPr lang="fr-FR" dirty="0"/>
          </a:p>
        </p:txBody>
      </p:sp>
      <p:sp>
        <p:nvSpPr>
          <p:cNvPr id="131" name="Espace réservé du contenu 2"/>
          <p:cNvSpPr txBox="1">
            <a:spLocks/>
          </p:cNvSpPr>
          <p:nvPr/>
        </p:nvSpPr>
        <p:spPr>
          <a:xfrm>
            <a:off x="609600" y="1772816"/>
            <a:ext cx="9806880" cy="536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err="1" smtClean="0"/>
              <a:t>Sequential</a:t>
            </a:r>
            <a:r>
              <a:rPr lang="fr-FR" b="1" dirty="0" smtClean="0"/>
              <a:t> pattern:</a:t>
            </a:r>
            <a:r>
              <a:rPr lang="fr-FR" dirty="0" smtClean="0"/>
              <a:t> A succession of </a:t>
            </a:r>
            <a:r>
              <a:rPr lang="fr-FR" dirty="0" err="1" smtClean="0"/>
              <a:t>event</a:t>
            </a:r>
            <a:r>
              <a:rPr lang="fr-FR" dirty="0" smtClean="0"/>
              <a:t> types (AB, BCA</a:t>
            </a:r>
            <a:r>
              <a:rPr lang="mr-IN" dirty="0" smtClean="0"/>
              <a:t>…</a:t>
            </a:r>
            <a:r>
              <a:rPr lang="fr-FR" dirty="0" smtClean="0"/>
              <a:t>)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-14886" y="2"/>
            <a:ext cx="213312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39" name="Rectangle 138"/>
          <p:cNvSpPr/>
          <p:nvPr/>
        </p:nvSpPr>
        <p:spPr>
          <a:xfrm>
            <a:off x="7914459" y="-288"/>
            <a:ext cx="2142422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2118237" y="2"/>
            <a:ext cx="579622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Sequential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and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07368" y="4113454"/>
            <a:ext cx="454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</a:t>
            </a:r>
            <a:r>
              <a:rPr lang="fr-FR" sz="2000" baseline="-25000" dirty="0" smtClean="0"/>
              <a:t>1</a:t>
            </a:r>
            <a:endParaRPr lang="fr-FR" sz="2000" baseline="-25000" dirty="0"/>
          </a:p>
        </p:txBody>
      </p:sp>
      <p:sp>
        <p:nvSpPr>
          <p:cNvPr id="136" name="ZoneTexte 135"/>
          <p:cNvSpPr txBox="1"/>
          <p:nvPr/>
        </p:nvSpPr>
        <p:spPr>
          <a:xfrm>
            <a:off x="407368" y="4911644"/>
            <a:ext cx="454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</a:t>
            </a:r>
            <a:r>
              <a:rPr lang="fr-FR" sz="2000" baseline="-25000" dirty="0" smtClean="0"/>
              <a:t>2</a:t>
            </a:r>
            <a:endParaRPr lang="fr-FR" sz="2000" baseline="-25000" dirty="0"/>
          </a:p>
        </p:txBody>
      </p:sp>
      <p:sp>
        <p:nvSpPr>
          <p:cNvPr id="137" name="ZoneTexte 136"/>
          <p:cNvSpPr txBox="1"/>
          <p:nvPr/>
        </p:nvSpPr>
        <p:spPr>
          <a:xfrm>
            <a:off x="407368" y="5711912"/>
            <a:ext cx="454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</a:t>
            </a:r>
            <a:r>
              <a:rPr lang="fr-FR" sz="2000" baseline="-25000" dirty="0" smtClean="0"/>
              <a:t>3</a:t>
            </a:r>
            <a:endParaRPr lang="fr-FR" sz="2000" baseline="-25000" dirty="0"/>
          </a:p>
        </p:txBody>
      </p:sp>
      <p:sp>
        <p:nvSpPr>
          <p:cNvPr id="142" name="Espace réservé du contenu 2"/>
          <p:cNvSpPr txBox="1">
            <a:spLocks/>
          </p:cNvSpPr>
          <p:nvPr/>
        </p:nvSpPr>
        <p:spPr>
          <a:xfrm>
            <a:off x="609600" y="2996952"/>
            <a:ext cx="10781439" cy="539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smtClean="0"/>
              <a:t>Support:</a:t>
            </a:r>
            <a:r>
              <a:rPr lang="fr-FR" dirty="0" smtClean="0"/>
              <a:t> </a:t>
            </a:r>
            <a:r>
              <a:rPr lang="fr-FR" dirty="0" err="1" smtClean="0"/>
              <a:t>Number</a:t>
            </a:r>
            <a:r>
              <a:rPr lang="fr-FR" dirty="0" smtClean="0"/>
              <a:t> of times a pattern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found</a:t>
            </a:r>
            <a:r>
              <a:rPr lang="fr-FR" dirty="0" smtClean="0"/>
              <a:t> in the data</a:t>
            </a:r>
          </a:p>
        </p:txBody>
      </p:sp>
      <p:sp>
        <p:nvSpPr>
          <p:cNvPr id="144" name="Espace réservé du contenu 2"/>
          <p:cNvSpPr txBox="1">
            <a:spLocks/>
          </p:cNvSpPr>
          <p:nvPr/>
        </p:nvSpPr>
        <p:spPr>
          <a:xfrm>
            <a:off x="9351259" y="6267761"/>
            <a:ext cx="504056" cy="39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smtClean="0"/>
              <a:t>3</a:t>
            </a:r>
          </a:p>
        </p:txBody>
      </p:sp>
      <p:sp>
        <p:nvSpPr>
          <p:cNvPr id="132" name="Espace réservé du contenu 2"/>
          <p:cNvSpPr txBox="1">
            <a:spLocks/>
          </p:cNvSpPr>
          <p:nvPr/>
        </p:nvSpPr>
        <p:spPr>
          <a:xfrm>
            <a:off x="10894892" y="6273790"/>
            <a:ext cx="432049" cy="387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smtClean="0"/>
              <a:t>4</a:t>
            </a:r>
          </a:p>
        </p:txBody>
      </p:sp>
      <p:sp>
        <p:nvSpPr>
          <p:cNvPr id="135" name="Espace réservé du contenu 2"/>
          <p:cNvSpPr txBox="1">
            <a:spLocks/>
          </p:cNvSpPr>
          <p:nvPr/>
        </p:nvSpPr>
        <p:spPr>
          <a:xfrm>
            <a:off x="5176100" y="2391325"/>
            <a:ext cx="1427692" cy="596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b="1" dirty="0" err="1" smtClean="0">
                <a:solidFill>
                  <a:srgbClr val="FF0000"/>
                </a:solidFill>
              </a:rPr>
              <a:t>repeating</a:t>
            </a:r>
            <a:endParaRPr lang="fr-FR" dirty="0" smtClean="0">
              <a:solidFill>
                <a:srgbClr val="FF0000"/>
              </a:solidFill>
            </a:endParaRPr>
          </a:p>
        </p:txBody>
      </p:sp>
      <p:sp>
        <p:nvSpPr>
          <p:cNvPr id="145" name="Espace réservé du contenu 2"/>
          <p:cNvSpPr txBox="1">
            <a:spLocks/>
          </p:cNvSpPr>
          <p:nvPr/>
        </p:nvSpPr>
        <p:spPr>
          <a:xfrm>
            <a:off x="9240332" y="3084036"/>
            <a:ext cx="2232248" cy="344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/>
              <a:t>Support of BCA</a:t>
            </a:r>
            <a:endParaRPr lang="fr-FR" sz="1800" b="1" dirty="0"/>
          </a:p>
        </p:txBody>
      </p:sp>
      <p:sp>
        <p:nvSpPr>
          <p:cNvPr id="146" name="Espace réservé du contenu 2"/>
          <p:cNvSpPr txBox="1">
            <a:spLocks/>
          </p:cNvSpPr>
          <p:nvPr/>
        </p:nvSpPr>
        <p:spPr>
          <a:xfrm>
            <a:off x="8850636" y="3362038"/>
            <a:ext cx="1505820" cy="787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err="1" smtClean="0"/>
              <a:t>sequential</a:t>
            </a:r>
            <a:r>
              <a:rPr lang="fr-FR" sz="1800" dirty="0" smtClean="0"/>
              <a:t> pattern</a:t>
            </a:r>
            <a:endParaRPr lang="fr-FR" sz="1800" dirty="0"/>
          </a:p>
        </p:txBody>
      </p:sp>
      <p:sp>
        <p:nvSpPr>
          <p:cNvPr id="149" name="Espace réservé du contenu 2"/>
          <p:cNvSpPr txBox="1">
            <a:spLocks/>
          </p:cNvSpPr>
          <p:nvPr/>
        </p:nvSpPr>
        <p:spPr>
          <a:xfrm>
            <a:off x="9351259" y="4100058"/>
            <a:ext cx="504056" cy="453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1</a:t>
            </a:r>
            <a:endParaRPr lang="fr-FR" sz="1800" dirty="0"/>
          </a:p>
        </p:txBody>
      </p:sp>
      <p:sp>
        <p:nvSpPr>
          <p:cNvPr id="150" name="Espace réservé du contenu 2"/>
          <p:cNvSpPr txBox="1">
            <a:spLocks/>
          </p:cNvSpPr>
          <p:nvPr/>
        </p:nvSpPr>
        <p:spPr>
          <a:xfrm>
            <a:off x="9351258" y="4869593"/>
            <a:ext cx="504057" cy="4730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1</a:t>
            </a:r>
            <a:endParaRPr lang="fr-FR" sz="1800" dirty="0"/>
          </a:p>
        </p:txBody>
      </p:sp>
      <p:sp>
        <p:nvSpPr>
          <p:cNvPr id="151" name="Espace réservé du contenu 2"/>
          <p:cNvSpPr txBox="1">
            <a:spLocks/>
          </p:cNvSpPr>
          <p:nvPr/>
        </p:nvSpPr>
        <p:spPr>
          <a:xfrm>
            <a:off x="9351258" y="5710602"/>
            <a:ext cx="504057" cy="394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1</a:t>
            </a:r>
            <a:endParaRPr lang="fr-FR" sz="1800" dirty="0"/>
          </a:p>
        </p:txBody>
      </p:sp>
      <p:sp>
        <p:nvSpPr>
          <p:cNvPr id="153" name="Espace réservé du contenu 2"/>
          <p:cNvSpPr txBox="1">
            <a:spLocks/>
          </p:cNvSpPr>
          <p:nvPr/>
        </p:nvSpPr>
        <p:spPr>
          <a:xfrm>
            <a:off x="10894892" y="4113455"/>
            <a:ext cx="432049" cy="400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1</a:t>
            </a:r>
            <a:endParaRPr lang="fr-FR" sz="1800" dirty="0"/>
          </a:p>
        </p:txBody>
      </p:sp>
      <p:sp>
        <p:nvSpPr>
          <p:cNvPr id="155" name="Espace réservé du contenu 2"/>
          <p:cNvSpPr txBox="1">
            <a:spLocks/>
          </p:cNvSpPr>
          <p:nvPr/>
        </p:nvSpPr>
        <p:spPr>
          <a:xfrm>
            <a:off x="10356456" y="3274459"/>
            <a:ext cx="1500184" cy="786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err="1" smtClean="0"/>
              <a:t>episode</a:t>
            </a:r>
            <a:endParaRPr lang="fr-FR" sz="1800" dirty="0"/>
          </a:p>
        </p:txBody>
      </p:sp>
      <p:sp>
        <p:nvSpPr>
          <p:cNvPr id="157" name="Espace réservé du contenu 2"/>
          <p:cNvSpPr txBox="1">
            <a:spLocks/>
          </p:cNvSpPr>
          <p:nvPr/>
        </p:nvSpPr>
        <p:spPr>
          <a:xfrm>
            <a:off x="10894892" y="4869593"/>
            <a:ext cx="432049" cy="473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1</a:t>
            </a:r>
            <a:endParaRPr lang="fr-FR" sz="1800" dirty="0"/>
          </a:p>
        </p:txBody>
      </p:sp>
      <p:sp>
        <p:nvSpPr>
          <p:cNvPr id="158" name="Espace réservé du contenu 2"/>
          <p:cNvSpPr txBox="1">
            <a:spLocks/>
          </p:cNvSpPr>
          <p:nvPr/>
        </p:nvSpPr>
        <p:spPr>
          <a:xfrm>
            <a:off x="10894892" y="5710602"/>
            <a:ext cx="432049" cy="3942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2</a:t>
            </a:r>
            <a:endParaRPr lang="fr-FR" sz="1800" dirty="0"/>
          </a:p>
        </p:txBody>
      </p:sp>
      <p:cxnSp>
        <p:nvCxnSpPr>
          <p:cNvPr id="159" name="Connecteur droit 158"/>
          <p:cNvCxnSpPr/>
          <p:nvPr/>
        </p:nvCxnSpPr>
        <p:spPr>
          <a:xfrm>
            <a:off x="2118214" y="308703"/>
            <a:ext cx="579686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Espace réservé du contenu 2"/>
          <p:cNvSpPr txBox="1">
            <a:spLocks/>
          </p:cNvSpPr>
          <p:nvPr/>
        </p:nvSpPr>
        <p:spPr>
          <a:xfrm>
            <a:off x="9351258" y="4457687"/>
            <a:ext cx="504056" cy="453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+</a:t>
            </a:r>
            <a:endParaRPr lang="fr-FR" sz="1800" dirty="0"/>
          </a:p>
        </p:txBody>
      </p:sp>
      <p:sp>
        <p:nvSpPr>
          <p:cNvPr id="147" name="Espace réservé du contenu 2"/>
          <p:cNvSpPr txBox="1">
            <a:spLocks/>
          </p:cNvSpPr>
          <p:nvPr/>
        </p:nvSpPr>
        <p:spPr>
          <a:xfrm>
            <a:off x="9351257" y="5233852"/>
            <a:ext cx="504056" cy="453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+</a:t>
            </a:r>
            <a:endParaRPr lang="fr-FR" sz="1800" dirty="0"/>
          </a:p>
        </p:txBody>
      </p:sp>
      <p:sp>
        <p:nvSpPr>
          <p:cNvPr id="152" name="Espace réservé du contenu 2"/>
          <p:cNvSpPr txBox="1">
            <a:spLocks/>
          </p:cNvSpPr>
          <p:nvPr/>
        </p:nvSpPr>
        <p:spPr>
          <a:xfrm>
            <a:off x="9351256" y="5952292"/>
            <a:ext cx="504056" cy="453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=</a:t>
            </a:r>
            <a:endParaRPr lang="fr-FR" sz="1800" dirty="0"/>
          </a:p>
        </p:txBody>
      </p:sp>
      <p:sp>
        <p:nvSpPr>
          <p:cNvPr id="154" name="Espace réservé du contenu 2"/>
          <p:cNvSpPr txBox="1">
            <a:spLocks/>
          </p:cNvSpPr>
          <p:nvPr/>
        </p:nvSpPr>
        <p:spPr>
          <a:xfrm>
            <a:off x="10854476" y="4463919"/>
            <a:ext cx="504056" cy="453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+</a:t>
            </a:r>
            <a:endParaRPr lang="fr-FR" sz="1800" dirty="0"/>
          </a:p>
        </p:txBody>
      </p:sp>
      <p:sp>
        <p:nvSpPr>
          <p:cNvPr id="156" name="Espace réservé du contenu 2"/>
          <p:cNvSpPr txBox="1">
            <a:spLocks/>
          </p:cNvSpPr>
          <p:nvPr/>
        </p:nvSpPr>
        <p:spPr>
          <a:xfrm>
            <a:off x="10854475" y="5240084"/>
            <a:ext cx="504056" cy="453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+</a:t>
            </a:r>
            <a:endParaRPr lang="fr-FR" sz="1800" dirty="0"/>
          </a:p>
        </p:txBody>
      </p:sp>
      <p:sp>
        <p:nvSpPr>
          <p:cNvPr id="160" name="Espace réservé du contenu 2"/>
          <p:cNvSpPr txBox="1">
            <a:spLocks/>
          </p:cNvSpPr>
          <p:nvPr/>
        </p:nvSpPr>
        <p:spPr>
          <a:xfrm>
            <a:off x="10854474" y="5958524"/>
            <a:ext cx="504056" cy="453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=</a:t>
            </a:r>
            <a:endParaRPr lang="fr-FR" sz="1800" dirty="0"/>
          </a:p>
        </p:txBody>
      </p:sp>
      <p:sp>
        <p:nvSpPr>
          <p:cNvPr id="161" name="Rectangle 160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2196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19" grpId="0" animBg="1"/>
      <p:bldP spid="126" grpId="0" animBg="1"/>
      <p:bldP spid="127" grpId="0" animBg="1"/>
      <p:bldP spid="128" grpId="0" animBg="1"/>
      <p:bldP spid="129" grpId="0" animBg="1"/>
      <p:bldP spid="131" grpId="0"/>
      <p:bldP spid="142" grpId="0"/>
      <p:bldP spid="144" grpId="0"/>
      <p:bldP spid="132" grpId="0"/>
      <p:bldP spid="135" grpId="0"/>
      <p:bldP spid="145" grpId="0"/>
      <p:bldP spid="146" grpId="0"/>
      <p:bldP spid="149" grpId="0"/>
      <p:bldP spid="150" grpId="0"/>
      <p:bldP spid="151" grpId="0"/>
      <p:bldP spid="153" grpId="0"/>
      <p:bldP spid="155" grpId="0"/>
      <p:bldP spid="157" grpId="0"/>
      <p:bldP spid="158" grpId="0"/>
      <p:bldP spid="143" grpId="0"/>
      <p:bldP spid="147" grpId="0"/>
      <p:bldP spid="152" grpId="0"/>
      <p:bldP spid="154" grpId="0"/>
      <p:bldP spid="156" grpId="0"/>
      <p:bldP spid="1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Sequential</a:t>
            </a:r>
            <a:r>
              <a:rPr lang="fr-FR" dirty="0" smtClean="0"/>
              <a:t> Pattern </a:t>
            </a:r>
            <a:r>
              <a:rPr lang="fr-FR" dirty="0" err="1"/>
              <a:t>Mining</a:t>
            </a:r>
            <a:r>
              <a:rPr lang="fr-FR" dirty="0"/>
              <a:t> </a:t>
            </a:r>
            <a:r>
              <a:rPr lang="fr-FR" dirty="0" smtClean="0"/>
              <a:t>in PVA </a:t>
            </a:r>
            <a:r>
              <a:rPr lang="fr-FR" i="1" dirty="0" smtClean="0"/>
              <a:t>(</a:t>
            </a:r>
            <a:r>
              <a:rPr lang="fr-FR" i="1" dirty="0" err="1" smtClean="0"/>
              <a:t>Stolper</a:t>
            </a:r>
            <a:r>
              <a:rPr lang="fr-FR" i="1" dirty="0" smtClean="0"/>
              <a:t> et al., 2014)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24</a:t>
            </a:fld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475" r="-392"/>
          <a:stretch/>
        </p:blipFill>
        <p:spPr>
          <a:xfrm>
            <a:off x="3971613" y="1250701"/>
            <a:ext cx="8077149" cy="5130627"/>
          </a:xfrm>
          <a:prstGeom prst="rect">
            <a:avLst/>
          </a:prstGeom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609600" y="1600203"/>
            <a:ext cx="5486400" cy="5573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-14886" y="2"/>
            <a:ext cx="213312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14459" y="-288"/>
            <a:ext cx="2142422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18237" y="2"/>
            <a:ext cx="579622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Sequential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and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93541" y="1052736"/>
            <a:ext cx="4104456" cy="58052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smtClean="0"/>
              <a:t>Data</a:t>
            </a:r>
          </a:p>
          <a:p>
            <a:r>
              <a:rPr lang="fr-FR" dirty="0" err="1" smtClean="0"/>
              <a:t>sequential</a:t>
            </a:r>
            <a:r>
              <a:rPr lang="fr-FR" dirty="0" smtClean="0"/>
              <a:t> data</a:t>
            </a:r>
          </a:p>
          <a:p>
            <a:endParaRPr lang="fr-FR" dirty="0" smtClean="0"/>
          </a:p>
          <a:p>
            <a:pPr marL="0" indent="0">
              <a:buFont typeface="Wingdings" charset="2"/>
              <a:buNone/>
            </a:pPr>
            <a:r>
              <a:rPr lang="fr-FR" b="1" dirty="0" err="1" smtClean="0"/>
              <a:t>Algorithm</a:t>
            </a:r>
            <a:endParaRPr lang="fr-FR" b="1" dirty="0" smtClean="0"/>
          </a:p>
          <a:p>
            <a:r>
              <a:rPr lang="fr-FR" dirty="0" smtClean="0"/>
              <a:t>progressive SPAM</a:t>
            </a:r>
          </a:p>
          <a:p>
            <a:pPr marL="0" indent="0">
              <a:buFont typeface="Wingdings" charset="2"/>
              <a:buNone/>
            </a:pPr>
            <a:endParaRPr lang="fr-FR" dirty="0" smtClean="0"/>
          </a:p>
          <a:p>
            <a:pPr marL="0" indent="0">
              <a:buFont typeface="Wingdings" charset="2"/>
              <a:buNone/>
            </a:pPr>
            <a:r>
              <a:rPr lang="fr-FR" b="1" dirty="0" err="1" smtClean="0"/>
              <a:t>Visualization</a:t>
            </a:r>
            <a:endParaRPr lang="fr-FR" b="1" dirty="0" smtClean="0"/>
          </a:p>
          <a:p>
            <a:r>
              <a:rPr lang="fr-FR" dirty="0" err="1" smtClean="0"/>
              <a:t>lists</a:t>
            </a:r>
            <a:r>
              <a:rPr lang="fr-FR" dirty="0" smtClean="0"/>
              <a:t> of patterns</a:t>
            </a:r>
          </a:p>
          <a:p>
            <a:r>
              <a:rPr lang="fr-FR" dirty="0" smtClean="0"/>
              <a:t>2D projection of patterns</a:t>
            </a:r>
          </a:p>
          <a:p>
            <a:r>
              <a:rPr lang="fr-FR" dirty="0" smtClean="0"/>
              <a:t>Information about </a:t>
            </a:r>
            <a:r>
              <a:rPr lang="fr-FR" dirty="0" err="1" smtClean="0"/>
              <a:t>selected</a:t>
            </a:r>
            <a:r>
              <a:rPr lang="fr-FR" dirty="0" smtClean="0"/>
              <a:t> pattern</a:t>
            </a:r>
          </a:p>
          <a:p>
            <a:r>
              <a:rPr lang="fr-FR" dirty="0" err="1" smtClean="0"/>
              <a:t>algorithm</a:t>
            </a:r>
            <a:r>
              <a:rPr lang="fr-FR" dirty="0" smtClean="0"/>
              <a:t> </a:t>
            </a:r>
            <a:r>
              <a:rPr lang="fr-FR" dirty="0" err="1" smtClean="0"/>
              <a:t>parameters</a:t>
            </a:r>
            <a:endParaRPr lang="fr-FR" dirty="0" smtClean="0"/>
          </a:p>
          <a:p>
            <a:endParaRPr lang="fr-FR" dirty="0" smtClean="0"/>
          </a:p>
          <a:p>
            <a:pPr marL="0" indent="0">
              <a:buFont typeface="Wingdings" charset="2"/>
              <a:buNone/>
            </a:pPr>
            <a:r>
              <a:rPr lang="fr-FR" b="1" dirty="0" smtClean="0"/>
              <a:t>Interactions</a:t>
            </a:r>
          </a:p>
          <a:p>
            <a:r>
              <a:rPr lang="fr-FR" dirty="0" err="1" smtClean="0"/>
              <a:t>prioritize</a:t>
            </a:r>
            <a:r>
              <a:rPr lang="fr-FR" dirty="0" smtClean="0"/>
              <a:t> </a:t>
            </a:r>
            <a:r>
              <a:rPr lang="fr-FR" dirty="0" err="1" smtClean="0"/>
              <a:t>search</a:t>
            </a:r>
            <a:r>
              <a:rPr lang="fr-FR" dirty="0" smtClean="0"/>
              <a:t> </a:t>
            </a:r>
            <a:r>
              <a:rPr lang="fr-FR" dirty="0" err="1" smtClean="0"/>
              <a:t>target</a:t>
            </a:r>
            <a:endParaRPr lang="fr-FR" dirty="0" smtClean="0"/>
          </a:p>
          <a:p>
            <a:r>
              <a:rPr lang="fr-FR" dirty="0" smtClean="0"/>
              <a:t>update </a:t>
            </a:r>
            <a:r>
              <a:rPr lang="fr-FR" dirty="0" err="1" smtClean="0"/>
              <a:t>parameters</a:t>
            </a:r>
            <a:endParaRPr lang="fr-FR" dirty="0" smtClean="0"/>
          </a:p>
          <a:p>
            <a:r>
              <a:rPr lang="fr-FR" dirty="0" err="1" smtClean="0"/>
              <a:t>remove</a:t>
            </a:r>
            <a:r>
              <a:rPr lang="fr-FR" dirty="0" smtClean="0"/>
              <a:t> data points</a:t>
            </a:r>
            <a:endParaRPr lang="fr-FR" dirty="0"/>
          </a:p>
        </p:txBody>
      </p:sp>
      <p:pic>
        <p:nvPicPr>
          <p:cNvPr id="20" name="Espace réservé du contenu 5"/>
          <p:cNvPicPr>
            <a:picLocks noChangeAspect="1"/>
          </p:cNvPicPr>
          <p:nvPr/>
        </p:nvPicPr>
        <p:blipFill rotWithShape="1">
          <a:blip r:embed="rId3"/>
          <a:srcRect l="366" t="57793" r="25184" b="15078"/>
          <a:stretch/>
        </p:blipFill>
        <p:spPr>
          <a:xfrm>
            <a:off x="4038958" y="4217581"/>
            <a:ext cx="5961777" cy="139188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21" name="Espace réservé du contenu 5"/>
          <p:cNvPicPr>
            <a:picLocks noChangeAspect="1"/>
          </p:cNvPicPr>
          <p:nvPr/>
        </p:nvPicPr>
        <p:blipFill rotWithShape="1">
          <a:blip r:embed="rId3"/>
          <a:srcRect l="75407" t="6151" r="133" b="14569"/>
          <a:stretch/>
        </p:blipFill>
        <p:spPr>
          <a:xfrm>
            <a:off x="10048057" y="1569619"/>
            <a:ext cx="1958735" cy="406762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22" name="Espace réservé du contenu 5"/>
          <p:cNvPicPr>
            <a:picLocks noChangeAspect="1"/>
          </p:cNvPicPr>
          <p:nvPr/>
        </p:nvPicPr>
        <p:blipFill rotWithShape="1">
          <a:blip r:embed="rId3"/>
          <a:srcRect l="366" t="11903" r="25183" b="43284"/>
          <a:stretch/>
        </p:blipFill>
        <p:spPr>
          <a:xfrm>
            <a:off x="4038957" y="1862667"/>
            <a:ext cx="5961777" cy="229924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cxnSp>
        <p:nvCxnSpPr>
          <p:cNvPr id="24" name="Connecteur droit 23"/>
          <p:cNvCxnSpPr/>
          <p:nvPr/>
        </p:nvCxnSpPr>
        <p:spPr>
          <a:xfrm>
            <a:off x="2118214" y="308703"/>
            <a:ext cx="579686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7" name="Espace réservé du contenu 5"/>
          <p:cNvPicPr>
            <a:picLocks noChangeAspect="1"/>
          </p:cNvPicPr>
          <p:nvPr/>
        </p:nvPicPr>
        <p:blipFill rotWithShape="1">
          <a:blip r:embed="rId3"/>
          <a:srcRect l="337" t="85497" r="34748"/>
          <a:stretch/>
        </p:blipFill>
        <p:spPr>
          <a:xfrm>
            <a:off x="4038958" y="5637239"/>
            <a:ext cx="5198175" cy="74408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28" name="Espace réservé du contenu 5"/>
          <p:cNvPicPr>
            <a:picLocks noChangeAspect="1"/>
          </p:cNvPicPr>
          <p:nvPr/>
        </p:nvPicPr>
        <p:blipFill rotWithShape="1">
          <a:blip r:embed="rId3"/>
          <a:srcRect l="65281" t="85335" r="131"/>
          <a:stretch/>
        </p:blipFill>
        <p:spPr>
          <a:xfrm>
            <a:off x="9237133" y="5637239"/>
            <a:ext cx="2769659" cy="752390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30" name="Espace réservé du contenu 5"/>
          <p:cNvPicPr>
            <a:picLocks noChangeAspect="1"/>
          </p:cNvPicPr>
          <p:nvPr/>
        </p:nvPicPr>
        <p:blipFill rotWithShape="1">
          <a:blip r:embed="rId3"/>
          <a:srcRect l="-475" r="-392"/>
          <a:stretch/>
        </p:blipFill>
        <p:spPr>
          <a:xfrm>
            <a:off x="3971613" y="1250701"/>
            <a:ext cx="8077149" cy="513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5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Limitations in </a:t>
            </a:r>
            <a:r>
              <a:rPr lang="fr-FR" dirty="0" err="1" smtClean="0"/>
              <a:t>Stolper</a:t>
            </a:r>
            <a:r>
              <a:rPr lang="fr-FR" dirty="0" smtClean="0"/>
              <a:t> et </a:t>
            </a:r>
            <a:r>
              <a:rPr lang="fr-FR" dirty="0" err="1" smtClean="0"/>
              <a:t>al.’s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: no information about data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25</a:t>
            </a:fld>
            <a:endParaRPr lang="fr-FR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21568" y="2204864"/>
            <a:ext cx="5400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No data </a:t>
            </a:r>
            <a:r>
              <a:rPr lang="fr-FR" b="1" dirty="0" err="1" smtClean="0"/>
              <a:t>visualization</a:t>
            </a:r>
            <a:endParaRPr lang="fr-FR" b="1" dirty="0" smtClean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21568" y="4653136"/>
            <a:ext cx="508602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no </a:t>
            </a:r>
            <a:r>
              <a:rPr lang="fr-FR" sz="1800" dirty="0" err="1" smtClean="0"/>
              <a:t>representation</a:t>
            </a:r>
            <a:r>
              <a:rPr lang="fr-FR" sz="1800" dirty="0" smtClean="0"/>
              <a:t> of occurrences</a:t>
            </a:r>
            <a:endParaRPr lang="fr-FR" sz="1800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561283" y="2995344"/>
            <a:ext cx="4838328" cy="158578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 smtClean="0"/>
              <a:t>Provide</a:t>
            </a:r>
            <a:r>
              <a:rPr lang="fr-FR" dirty="0" smtClean="0"/>
              <a:t> a progressive interface to explore data and patterns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same</a:t>
            </a:r>
            <a:r>
              <a:rPr lang="fr-FR" dirty="0" smtClean="0"/>
              <a:t> time</a:t>
            </a:r>
            <a:endParaRPr lang="fr-FR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7968208" y="2760638"/>
            <a:ext cx="2016224" cy="45233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b="1" dirty="0" smtClean="0"/>
              <a:t>Challenge 3</a:t>
            </a:r>
            <a:endParaRPr lang="fr-FR" b="1" dirty="0"/>
          </a:p>
        </p:txBody>
      </p:sp>
      <p:sp>
        <p:nvSpPr>
          <p:cNvPr id="17" name="Rectangle 16"/>
          <p:cNvSpPr/>
          <p:nvPr/>
        </p:nvSpPr>
        <p:spPr>
          <a:xfrm>
            <a:off x="-14886" y="2"/>
            <a:ext cx="213312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14459" y="-288"/>
            <a:ext cx="2142422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18237" y="2"/>
            <a:ext cx="579622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Sequential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and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321568" y="4149080"/>
            <a:ext cx="570242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/>
              <a:t>focus on </a:t>
            </a:r>
            <a:r>
              <a:rPr lang="fr-FR" sz="1800" dirty="0" err="1"/>
              <a:t>properties</a:t>
            </a:r>
            <a:r>
              <a:rPr lang="fr-FR" sz="1800" dirty="0"/>
              <a:t> and </a:t>
            </a:r>
            <a:r>
              <a:rPr lang="fr-FR" sz="1800" dirty="0" err="1"/>
              <a:t>statistical</a:t>
            </a:r>
            <a:r>
              <a:rPr lang="fr-FR" sz="1800" dirty="0"/>
              <a:t> </a:t>
            </a:r>
            <a:r>
              <a:rPr lang="fr-FR" sz="1800" dirty="0" err="1"/>
              <a:t>measures</a:t>
            </a:r>
            <a:endParaRPr lang="fr-FR" sz="1800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2118214" y="308703"/>
            <a:ext cx="579686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321568" y="3573016"/>
            <a:ext cx="54006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Limited </a:t>
            </a:r>
            <a:r>
              <a:rPr lang="fr-FR" b="1" dirty="0" err="1" smtClean="0"/>
              <a:t>representation</a:t>
            </a:r>
            <a:r>
              <a:rPr lang="fr-FR" b="1" dirty="0" smtClean="0"/>
              <a:t> of patterns</a:t>
            </a: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321568" y="2664515"/>
            <a:ext cx="5990456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/>
              <a:t>d</a:t>
            </a:r>
            <a:r>
              <a:rPr lang="fr-FR" sz="1800" dirty="0" smtClean="0"/>
              <a:t>ata exploration </a:t>
            </a:r>
            <a:r>
              <a:rPr lang="fr-FR" sz="1800" dirty="0" err="1" smtClean="0"/>
              <a:t>replaced</a:t>
            </a:r>
            <a:r>
              <a:rPr lang="fr-FR" sz="1800" dirty="0" smtClean="0"/>
              <a:t> by pattern exploration</a:t>
            </a:r>
          </a:p>
        </p:txBody>
      </p:sp>
    </p:spTree>
    <p:extLst>
      <p:ext uri="{BB962C8B-B14F-4D97-AF65-F5344CB8AC3E}">
        <p14:creationId xmlns:p14="http://schemas.microsoft.com/office/powerpoint/2010/main" val="311379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  <p:bldP spid="20" grpId="0"/>
      <p:bldP spid="22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Limitations in </a:t>
            </a:r>
            <a:r>
              <a:rPr lang="fr-FR" dirty="0" err="1" smtClean="0"/>
              <a:t>Stolper</a:t>
            </a:r>
            <a:r>
              <a:rPr lang="fr-FR" dirty="0" smtClean="0"/>
              <a:t> et </a:t>
            </a:r>
            <a:r>
              <a:rPr lang="fr-FR" dirty="0" err="1" smtClean="0"/>
              <a:t>al.’s</a:t>
            </a:r>
            <a:r>
              <a:rPr lang="fr-FR" dirty="0" smtClean="0"/>
              <a:t> </a:t>
            </a:r>
            <a:r>
              <a:rPr lang="fr-FR" dirty="0" err="1" smtClean="0"/>
              <a:t>work</a:t>
            </a:r>
            <a:r>
              <a:rPr lang="fr-FR" dirty="0" smtClean="0"/>
              <a:t>: a case </a:t>
            </a:r>
            <a:r>
              <a:rPr lang="fr-FR" dirty="0" err="1" smtClean="0"/>
              <a:t>study</a:t>
            </a:r>
            <a:r>
              <a:rPr lang="fr-FR" dirty="0" smtClean="0"/>
              <a:t> more </a:t>
            </a:r>
            <a:r>
              <a:rPr lang="fr-FR" dirty="0" err="1" smtClean="0"/>
              <a:t>than</a:t>
            </a:r>
            <a:r>
              <a:rPr lang="fr-FR" dirty="0" smtClean="0"/>
              <a:t> a user </a:t>
            </a:r>
            <a:r>
              <a:rPr lang="fr-FR" dirty="0" err="1" smtClean="0"/>
              <a:t>study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26</a:t>
            </a:fld>
            <a:endParaRPr lang="fr-FR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6561283" y="3087642"/>
            <a:ext cx="4838328" cy="158578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 smtClean="0"/>
              <a:t>Understand</a:t>
            </a:r>
            <a:r>
              <a:rPr lang="fr-FR" dirty="0" smtClean="0"/>
              <a:t> </a:t>
            </a:r>
            <a:r>
              <a:rPr lang="fr-FR" dirty="0" err="1" smtClean="0"/>
              <a:t>which</a:t>
            </a:r>
            <a:r>
              <a:rPr lang="fr-FR" dirty="0" smtClean="0"/>
              <a:t> interactions are relevant </a:t>
            </a:r>
            <a:r>
              <a:rPr lang="fr-FR" dirty="0" err="1" smtClean="0"/>
              <a:t>between</a:t>
            </a:r>
            <a:r>
              <a:rPr lang="fr-FR" dirty="0" smtClean="0"/>
              <a:t> a </a:t>
            </a:r>
            <a:r>
              <a:rPr lang="fr-FR" dirty="0" err="1" smtClean="0"/>
              <a:t>human</a:t>
            </a:r>
            <a:r>
              <a:rPr lang="fr-FR" dirty="0" smtClean="0"/>
              <a:t> and a progressive pattern </a:t>
            </a:r>
            <a:r>
              <a:rPr lang="fr-FR" dirty="0" err="1" smtClean="0"/>
              <a:t>mining</a:t>
            </a:r>
            <a:r>
              <a:rPr lang="fr-FR" dirty="0" smtClean="0"/>
              <a:t> </a:t>
            </a:r>
            <a:r>
              <a:rPr lang="fr-FR" dirty="0" err="1" smtClean="0"/>
              <a:t>algorithm</a:t>
            </a:r>
            <a:endParaRPr lang="fr-FR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7968208" y="2852936"/>
            <a:ext cx="2016224" cy="45233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b="1" dirty="0" smtClean="0"/>
              <a:t>Challenge 4</a:t>
            </a:r>
            <a:endParaRPr lang="fr-FR" b="1" dirty="0"/>
          </a:p>
        </p:txBody>
      </p:sp>
      <p:sp>
        <p:nvSpPr>
          <p:cNvPr id="17" name="Rectangle 16"/>
          <p:cNvSpPr/>
          <p:nvPr/>
        </p:nvSpPr>
        <p:spPr>
          <a:xfrm>
            <a:off x="-14886" y="2"/>
            <a:ext cx="213312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14459" y="-288"/>
            <a:ext cx="2142422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18237" y="2"/>
            <a:ext cx="579622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Sequential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and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362906" y="1916832"/>
            <a:ext cx="724526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Focus on the </a:t>
            </a:r>
            <a:r>
              <a:rPr lang="fr-FR" b="1" dirty="0" err="1" smtClean="0"/>
              <a:t>usefulness</a:t>
            </a:r>
            <a:r>
              <a:rPr lang="fr-FR" b="1" dirty="0" smtClean="0"/>
              <a:t> of Progressive Visual </a:t>
            </a:r>
            <a:r>
              <a:rPr lang="fr-FR" b="1" dirty="0" err="1" smtClean="0"/>
              <a:t>Analytics</a:t>
            </a:r>
            <a:endParaRPr lang="fr-FR" b="1" dirty="0" smtClean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362501" y="2453631"/>
            <a:ext cx="5904656" cy="435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benefits</a:t>
            </a:r>
            <a:r>
              <a:rPr lang="fr-FR" sz="1800" dirty="0" smtClean="0"/>
              <a:t> of </a:t>
            </a:r>
            <a:r>
              <a:rPr lang="fr-FR" sz="1800" dirty="0" err="1" smtClean="0"/>
              <a:t>having</a:t>
            </a:r>
            <a:r>
              <a:rPr lang="fr-FR" sz="1800" dirty="0" smtClean="0"/>
              <a:t> </a:t>
            </a:r>
            <a:r>
              <a:rPr lang="fr-FR" sz="1800" dirty="0" err="1" smtClean="0"/>
              <a:t>intermediate</a:t>
            </a:r>
            <a:r>
              <a:rPr lang="fr-FR" sz="1800" dirty="0" smtClean="0"/>
              <a:t> </a:t>
            </a:r>
            <a:r>
              <a:rPr lang="fr-FR" sz="1800" dirty="0" err="1" smtClean="0"/>
              <a:t>results</a:t>
            </a:r>
            <a:endParaRPr lang="fr-FR" sz="1800" dirty="0" smtClean="0"/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362906" y="5141670"/>
            <a:ext cx="5256584" cy="735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no </a:t>
            </a:r>
            <a:r>
              <a:rPr lang="fr-FR" sz="1800" dirty="0" err="1" smtClean="0"/>
              <a:t>controlle</a:t>
            </a:r>
            <a:r>
              <a:rPr lang="fr-FR" sz="1800" dirty="0" err="1"/>
              <a:t>d</a:t>
            </a:r>
            <a:r>
              <a:rPr lang="fr-FR" sz="1800" dirty="0" smtClean="0"/>
              <a:t> </a:t>
            </a:r>
            <a:r>
              <a:rPr lang="fr-FR" sz="1800" dirty="0" err="1" smtClean="0"/>
              <a:t>comparison</a:t>
            </a:r>
            <a:r>
              <a:rPr lang="fr-FR" sz="1800" dirty="0" smtClean="0"/>
              <a:t> </a:t>
            </a:r>
            <a:r>
              <a:rPr lang="fr-FR" sz="1800" dirty="0" err="1" smtClean="0"/>
              <a:t>between</a:t>
            </a:r>
            <a:r>
              <a:rPr lang="fr-FR" sz="1800" dirty="0" smtClean="0"/>
              <a:t> Visual </a:t>
            </a:r>
            <a:r>
              <a:rPr lang="fr-FR" sz="1800" dirty="0" err="1" smtClean="0"/>
              <a:t>Analytics</a:t>
            </a:r>
            <a:r>
              <a:rPr lang="fr-FR" sz="1800" dirty="0" smtClean="0"/>
              <a:t> and Progressive Visual </a:t>
            </a:r>
            <a:r>
              <a:rPr lang="fr-FR" sz="1800" dirty="0" err="1" smtClean="0"/>
              <a:t>Analytics</a:t>
            </a:r>
            <a:endParaRPr lang="fr-FR" sz="1800" dirty="0" smtClean="0"/>
          </a:p>
        </p:txBody>
      </p:sp>
      <p:cxnSp>
        <p:nvCxnSpPr>
          <p:cNvPr id="16" name="Connecteur droit 15"/>
          <p:cNvCxnSpPr/>
          <p:nvPr/>
        </p:nvCxnSpPr>
        <p:spPr>
          <a:xfrm>
            <a:off x="2118214" y="308703"/>
            <a:ext cx="579686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354803" y="3933056"/>
            <a:ext cx="620648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Pattern </a:t>
            </a:r>
            <a:r>
              <a:rPr lang="fr-FR" b="1" dirty="0" err="1" smtClean="0"/>
              <a:t>mining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not central to the </a:t>
            </a:r>
            <a:r>
              <a:rPr lang="fr-FR" b="1" dirty="0" err="1" smtClean="0"/>
              <a:t>study</a:t>
            </a:r>
            <a:endParaRPr lang="fr-FR" b="1" dirty="0" smtClean="0"/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362906" y="4437112"/>
            <a:ext cx="5256584" cy="810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no </a:t>
            </a:r>
            <a:r>
              <a:rPr lang="fr-FR" sz="1800" dirty="0" err="1" smtClean="0"/>
              <a:t>systematic</a:t>
            </a:r>
            <a:r>
              <a:rPr lang="fr-FR" sz="1800" dirty="0" smtClean="0"/>
              <a:t> exploration of interactions </a:t>
            </a:r>
            <a:r>
              <a:rPr lang="fr-FR" sz="1800" dirty="0" err="1" smtClean="0"/>
              <a:t>with</a:t>
            </a:r>
            <a:r>
              <a:rPr lang="fr-FR" sz="1800" dirty="0" smtClean="0"/>
              <a:t> a pattern </a:t>
            </a:r>
            <a:r>
              <a:rPr lang="fr-FR" sz="1800" dirty="0" err="1" smtClean="0"/>
              <a:t>mining</a:t>
            </a:r>
            <a:r>
              <a:rPr lang="fr-FR" sz="1800" dirty="0" smtClean="0"/>
              <a:t> </a:t>
            </a:r>
            <a:r>
              <a:rPr lang="fr-FR" sz="1800" dirty="0" err="1" smtClean="0"/>
              <a:t>algorithm</a:t>
            </a:r>
            <a:endParaRPr lang="fr-FR" sz="1800" dirty="0" smtClean="0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362906" y="2903758"/>
            <a:ext cx="5580694" cy="5860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« </a:t>
            </a:r>
            <a:r>
              <a:rPr lang="fr-FR" sz="1800" dirty="0" err="1" smtClean="0"/>
              <a:t>hear</a:t>
            </a:r>
            <a:r>
              <a:rPr lang="fr-FR" sz="1800" dirty="0" smtClean="0"/>
              <a:t> insight-</a:t>
            </a:r>
            <a:r>
              <a:rPr lang="fr-FR" sz="1800" dirty="0" err="1" smtClean="0"/>
              <a:t>based</a:t>
            </a:r>
            <a:r>
              <a:rPr lang="fr-FR" sz="1800" dirty="0" smtClean="0"/>
              <a:t> stories of </a:t>
            </a:r>
            <a:r>
              <a:rPr lang="fr-FR" sz="1800" dirty="0" err="1" smtClean="0"/>
              <a:t>success</a:t>
            </a:r>
            <a:r>
              <a:rPr lang="fr-FR" sz="1800" dirty="0" smtClean="0"/>
              <a:t> </a:t>
            </a:r>
            <a:r>
              <a:rPr lang="fr-FR" sz="1800" dirty="0" err="1" smtClean="0"/>
              <a:t>from</a:t>
            </a:r>
            <a:r>
              <a:rPr lang="fr-FR" sz="1800" dirty="0" smtClean="0"/>
              <a:t> </a:t>
            </a:r>
            <a:r>
              <a:rPr lang="fr-FR" sz="1800" dirty="0" err="1" smtClean="0"/>
              <a:t>domain</a:t>
            </a:r>
            <a:r>
              <a:rPr lang="fr-FR" sz="1800" dirty="0" smtClean="0"/>
              <a:t> experts »</a:t>
            </a:r>
          </a:p>
        </p:txBody>
      </p:sp>
    </p:spTree>
    <p:extLst>
      <p:ext uri="{BB962C8B-B14F-4D97-AF65-F5344CB8AC3E}">
        <p14:creationId xmlns:p14="http://schemas.microsoft.com/office/powerpoint/2010/main" val="231127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/>
      <p:bldP spid="20" grpId="0"/>
      <p:bldP spid="22" grpId="0"/>
      <p:bldP spid="23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Four challenges to </a:t>
            </a:r>
            <a:r>
              <a:rPr lang="fr-FR" dirty="0" err="1" smtClean="0"/>
              <a:t>address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27</a:t>
            </a:fld>
            <a:endParaRPr lang="fr-FR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767408" y="4720318"/>
            <a:ext cx="4838328" cy="158578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 smtClean="0"/>
              <a:t>Provide</a:t>
            </a:r>
            <a:r>
              <a:rPr lang="fr-FR" dirty="0" smtClean="0"/>
              <a:t> a progressive interface to explore data and patterns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same</a:t>
            </a:r>
            <a:r>
              <a:rPr lang="fr-FR" dirty="0" smtClean="0"/>
              <a:t> time</a:t>
            </a:r>
            <a:endParaRPr lang="fr-FR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2174333" y="4485612"/>
            <a:ext cx="2016224" cy="45233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b="1" dirty="0" smtClean="0"/>
              <a:t>Challenge 3</a:t>
            </a:r>
            <a:endParaRPr lang="fr-FR" b="1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6561283" y="4723536"/>
            <a:ext cx="4838328" cy="158578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err="1"/>
              <a:t>Understand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interactions are relevant </a:t>
            </a:r>
            <a:r>
              <a:rPr lang="fr-FR" dirty="0" err="1"/>
              <a:t>between</a:t>
            </a:r>
            <a:r>
              <a:rPr lang="fr-FR" dirty="0"/>
              <a:t> a </a:t>
            </a:r>
            <a:r>
              <a:rPr lang="fr-FR" dirty="0" err="1"/>
              <a:t>human</a:t>
            </a:r>
            <a:r>
              <a:rPr lang="fr-FR" dirty="0"/>
              <a:t> and a </a:t>
            </a:r>
            <a:r>
              <a:rPr lang="fr-FR" dirty="0" smtClean="0"/>
              <a:t>progressive pattern </a:t>
            </a:r>
            <a:r>
              <a:rPr lang="fr-FR" dirty="0" err="1"/>
              <a:t>mining</a:t>
            </a:r>
            <a:r>
              <a:rPr lang="fr-FR" dirty="0"/>
              <a:t> </a:t>
            </a:r>
            <a:r>
              <a:rPr lang="fr-FR" dirty="0" err="1"/>
              <a:t>algorithm</a:t>
            </a:r>
            <a:endParaRPr lang="fr-FR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7968208" y="4488830"/>
            <a:ext cx="2016224" cy="45233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b="1" dirty="0" smtClean="0"/>
              <a:t>Challenge 4</a:t>
            </a:r>
            <a:endParaRPr lang="fr-FR" b="1" dirty="0"/>
          </a:p>
        </p:txBody>
      </p:sp>
      <p:sp>
        <p:nvSpPr>
          <p:cNvPr id="17" name="Rectangle 16"/>
          <p:cNvSpPr/>
          <p:nvPr/>
        </p:nvSpPr>
        <p:spPr>
          <a:xfrm>
            <a:off x="-14886" y="2"/>
            <a:ext cx="213312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14459" y="-288"/>
            <a:ext cx="2142422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18237" y="2"/>
            <a:ext cx="579622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Sequential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and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767408" y="2007522"/>
            <a:ext cx="4838328" cy="158578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dirty="0" err="1" smtClean="0"/>
              <a:t>Clarify</a:t>
            </a:r>
            <a:r>
              <a:rPr lang="fr-FR" dirty="0" smtClean="0"/>
              <a:t> </a:t>
            </a:r>
            <a:r>
              <a:rPr lang="fr-FR" dirty="0" err="1" smtClean="0"/>
              <a:t>what</a:t>
            </a:r>
            <a:r>
              <a:rPr lang="fr-FR" dirty="0" smtClean="0"/>
              <a:t> « interaction » and « steering » </a:t>
            </a:r>
            <a:r>
              <a:rPr lang="fr-FR" dirty="0" err="1" smtClean="0"/>
              <a:t>mean</a:t>
            </a:r>
            <a:r>
              <a:rPr lang="fr-FR" dirty="0" smtClean="0"/>
              <a:t> in the </a:t>
            </a:r>
            <a:r>
              <a:rPr lang="fr-FR" dirty="0" err="1" smtClean="0"/>
              <a:t>context</a:t>
            </a:r>
            <a:r>
              <a:rPr lang="fr-FR" dirty="0" smtClean="0"/>
              <a:t> of Progressive Visual </a:t>
            </a:r>
            <a:r>
              <a:rPr lang="fr-FR" dirty="0" err="1" smtClean="0"/>
              <a:t>Analytics</a:t>
            </a:r>
            <a:endParaRPr lang="fr-FR" dirty="0"/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2174333" y="1772816"/>
            <a:ext cx="2016224" cy="45233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b="1" dirty="0" smtClean="0"/>
              <a:t>Challenge 1</a:t>
            </a:r>
            <a:endParaRPr lang="fr-FR" b="1" dirty="0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6561283" y="2007522"/>
            <a:ext cx="4838328" cy="158578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 smtClean="0"/>
              <a:t>Explore how </a:t>
            </a:r>
            <a:r>
              <a:rPr lang="fr-FR" dirty="0"/>
              <a:t>interactions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human</a:t>
            </a:r>
            <a:r>
              <a:rPr lang="fr-FR" dirty="0"/>
              <a:t> and the </a:t>
            </a:r>
            <a:r>
              <a:rPr lang="fr-FR" dirty="0" err="1" smtClean="0"/>
              <a:t>algorithm</a:t>
            </a:r>
            <a:r>
              <a:rPr lang="fr-FR" dirty="0" smtClean="0"/>
              <a:t> affect the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 smtClean="0"/>
              <a:t>process</a:t>
            </a:r>
            <a:endParaRPr lang="fr-FR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7968208" y="1772816"/>
            <a:ext cx="2016224" cy="45233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b="1" dirty="0" smtClean="0"/>
              <a:t>Challenge 2</a:t>
            </a:r>
            <a:endParaRPr lang="fr-FR" b="1" dirty="0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609600" y="1233481"/>
            <a:ext cx="9806880" cy="539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smtClean="0"/>
              <a:t>Progressive Visual </a:t>
            </a:r>
            <a:r>
              <a:rPr lang="fr-FR" b="1" dirty="0" err="1" smtClean="0"/>
              <a:t>Analytics</a:t>
            </a:r>
            <a:endParaRPr lang="fr-FR" dirty="0" smtClean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609600" y="3949495"/>
            <a:ext cx="9806880" cy="539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smtClean="0"/>
              <a:t>Progressive Pattern </a:t>
            </a:r>
            <a:r>
              <a:rPr lang="fr-FR" b="1" dirty="0" err="1" smtClean="0"/>
              <a:t>Mining</a:t>
            </a:r>
            <a:endParaRPr lang="fr-FR" dirty="0" smtClean="0"/>
          </a:p>
        </p:txBody>
      </p:sp>
      <p:cxnSp>
        <p:nvCxnSpPr>
          <p:cNvPr id="27" name="Connecteur droit 26"/>
          <p:cNvCxnSpPr/>
          <p:nvPr/>
        </p:nvCxnSpPr>
        <p:spPr>
          <a:xfrm>
            <a:off x="2118214" y="308703"/>
            <a:ext cx="579686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695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28</a:t>
            </a:fld>
            <a:endParaRPr lang="fr-FR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fr-FR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Visual </a:t>
            </a:r>
            <a:r>
              <a:rPr lang="fr-FR" dirty="0" err="1"/>
              <a:t>Analytics</a:t>
            </a:r>
            <a:r>
              <a:rPr lang="fr-FR" dirty="0"/>
              <a:t> to Progressive Visual </a:t>
            </a:r>
            <a:r>
              <a:rPr lang="fr-FR" dirty="0" err="1"/>
              <a:t>Analytics</a:t>
            </a:r>
            <a:endParaRPr lang="fr-FR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/>
              <a:t>Interaction in Progressive Visual </a:t>
            </a:r>
            <a:r>
              <a:rPr lang="fr-FR" dirty="0" err="1"/>
              <a:t>Analytics</a:t>
            </a:r>
            <a:endParaRPr lang="fr-FR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Sequential</a:t>
            </a:r>
            <a:r>
              <a:rPr lang="fr-FR" dirty="0" smtClean="0"/>
              <a:t> Pattern </a:t>
            </a:r>
            <a:r>
              <a:rPr lang="fr-FR" dirty="0" err="1" smtClean="0"/>
              <a:t>Mining</a:t>
            </a:r>
            <a:r>
              <a:rPr lang="fr-FR" dirty="0" smtClean="0"/>
              <a:t> and Progressive Visual </a:t>
            </a:r>
            <a:r>
              <a:rPr lang="fr-FR" dirty="0" err="1" smtClean="0"/>
              <a:t>Analytics</a:t>
            </a:r>
            <a:endParaRPr lang="fr-FR" dirty="0" smtClean="0"/>
          </a:p>
          <a:p>
            <a:pPr marL="800100" lvl="1" indent="-3429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Contributions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b="1" dirty="0" err="1" smtClean="0"/>
              <a:t>Clarifying</a:t>
            </a:r>
            <a:r>
              <a:rPr lang="fr-FR" b="1" dirty="0" smtClean="0"/>
              <a:t> interaction </a:t>
            </a:r>
            <a:r>
              <a:rPr lang="fr-FR" b="1" dirty="0"/>
              <a:t>in Progressive Visual </a:t>
            </a:r>
            <a:r>
              <a:rPr lang="fr-FR" b="1" dirty="0" err="1"/>
              <a:t>Analytics</a:t>
            </a:r>
            <a:endParaRPr lang="fr-FR" b="1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>
                <a:solidFill>
                  <a:srgbClr val="BFBFBF"/>
                </a:solidFill>
              </a:rPr>
              <a:t>Implementing</a:t>
            </a:r>
            <a:r>
              <a:rPr lang="fr-FR" dirty="0" smtClean="0">
                <a:solidFill>
                  <a:srgbClr val="BFBFBF"/>
                </a:solidFill>
              </a:rPr>
              <a:t> </a:t>
            </a:r>
            <a:r>
              <a:rPr lang="fr-FR" dirty="0">
                <a:solidFill>
                  <a:srgbClr val="BFBFBF"/>
                </a:solidFill>
              </a:rPr>
              <a:t>Progressive Pattern </a:t>
            </a:r>
            <a:r>
              <a:rPr lang="fr-FR" dirty="0" err="1">
                <a:solidFill>
                  <a:srgbClr val="BFBFBF"/>
                </a:solidFill>
              </a:rPr>
              <a:t>Mining</a:t>
            </a:r>
            <a:endParaRPr lang="fr-FR" dirty="0">
              <a:solidFill>
                <a:srgbClr val="BFBFBF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fr-FR" dirty="0" err="1">
                <a:solidFill>
                  <a:srgbClr val="BFBFBF"/>
                </a:solidFill>
              </a:rPr>
              <a:t>Evaluating</a:t>
            </a:r>
            <a:r>
              <a:rPr lang="fr-FR" dirty="0">
                <a:solidFill>
                  <a:srgbClr val="BFBFBF"/>
                </a:solidFill>
              </a:rPr>
              <a:t> the impact of </a:t>
            </a:r>
            <a:r>
              <a:rPr lang="fr-FR" dirty="0" err="1">
                <a:solidFill>
                  <a:srgbClr val="BFBFBF"/>
                </a:solidFill>
              </a:rPr>
              <a:t>progressiveness</a:t>
            </a:r>
            <a:r>
              <a:rPr lang="fr-FR" dirty="0">
                <a:solidFill>
                  <a:srgbClr val="BFBFBF"/>
                </a:solidFill>
              </a:rPr>
              <a:t> on </a:t>
            </a:r>
            <a:r>
              <a:rPr lang="fr-FR" dirty="0" err="1">
                <a:solidFill>
                  <a:srgbClr val="BFBFBF"/>
                </a:solidFill>
              </a:rPr>
              <a:t>analysis</a:t>
            </a:r>
            <a:r>
              <a:rPr lang="fr-FR" dirty="0">
                <a:solidFill>
                  <a:srgbClr val="BFBFBF"/>
                </a:solidFill>
              </a:rPr>
              <a:t> </a:t>
            </a:r>
            <a:r>
              <a:rPr lang="fr-FR" dirty="0" err="1">
                <a:solidFill>
                  <a:srgbClr val="BFBFBF"/>
                </a:solidFill>
              </a:rPr>
              <a:t>tasks</a:t>
            </a:r>
            <a:endParaRPr lang="fr-FR" dirty="0">
              <a:solidFill>
                <a:srgbClr val="BFBFB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rgbClr val="BFBFB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Conclusion and Discussion</a:t>
            </a:r>
          </a:p>
          <a:p>
            <a:pPr marL="457200" indent="-457200">
              <a:buFont typeface="+mj-lt"/>
              <a:buAutoNum type="arabicPeriod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004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Connecteur droit avec flèche 64"/>
          <p:cNvCxnSpPr/>
          <p:nvPr/>
        </p:nvCxnSpPr>
        <p:spPr>
          <a:xfrm flipH="1">
            <a:off x="8515712" y="5463256"/>
            <a:ext cx="2528472" cy="1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à coins arrondis 85"/>
          <p:cNvSpPr/>
          <p:nvPr/>
        </p:nvSpPr>
        <p:spPr>
          <a:xfrm>
            <a:off x="1199456" y="1484784"/>
            <a:ext cx="8001224" cy="4608511"/>
          </a:xfrm>
          <a:prstGeom prst="roundRect">
            <a:avLst>
              <a:gd name="adj" fmla="val 3468"/>
            </a:avLst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29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423816" y="1663235"/>
            <a:ext cx="2167017" cy="42577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1" name="Rectangle 10"/>
          <p:cNvSpPr/>
          <p:nvPr/>
        </p:nvSpPr>
        <p:spPr>
          <a:xfrm>
            <a:off x="7033663" y="1663235"/>
            <a:ext cx="2167017" cy="42577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Rectangle 11"/>
          <p:cNvSpPr/>
          <p:nvPr/>
        </p:nvSpPr>
        <p:spPr>
          <a:xfrm>
            <a:off x="4227488" y="1665898"/>
            <a:ext cx="2167017" cy="425510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6" name="ZoneTexte 5"/>
          <p:cNvSpPr txBox="1"/>
          <p:nvPr/>
        </p:nvSpPr>
        <p:spPr>
          <a:xfrm>
            <a:off x="1423816" y="3559034"/>
            <a:ext cx="21670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/>
              <a:t>Data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227488" y="3293992"/>
            <a:ext cx="21670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/>
              <a:t>Progressive </a:t>
            </a:r>
            <a:r>
              <a:rPr lang="fr-FR" sz="2400" dirty="0" err="1" smtClean="0"/>
              <a:t>Algorithm</a:t>
            </a:r>
            <a:endParaRPr lang="fr-FR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7033663" y="3550689"/>
            <a:ext cx="21670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/>
              <a:t>View</a:t>
            </a:r>
            <a:endParaRPr lang="fr-FR" sz="2400" dirty="0"/>
          </a:p>
        </p:txBody>
      </p:sp>
      <p:sp>
        <p:nvSpPr>
          <p:cNvPr id="31" name="Rectangle 30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2" name="Flèche droite à entaille 1"/>
          <p:cNvSpPr/>
          <p:nvPr/>
        </p:nvSpPr>
        <p:spPr>
          <a:xfrm>
            <a:off x="3590832" y="5157192"/>
            <a:ext cx="636655" cy="394539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ZoneTexte 96"/>
          <p:cNvSpPr txBox="1"/>
          <p:nvPr/>
        </p:nvSpPr>
        <p:spPr>
          <a:xfrm>
            <a:off x="1199456" y="6093295"/>
            <a:ext cx="800122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800" b="1" dirty="0" smtClean="0"/>
              <a:t>PVA system</a:t>
            </a:r>
            <a:endParaRPr lang="fr-FR" sz="1800" b="1" dirty="0"/>
          </a:p>
        </p:txBody>
      </p:sp>
      <p:pic>
        <p:nvPicPr>
          <p:cNvPr id="62" name="Graphique 21" descr="Tête avec engrenages">
            <a:extLst>
              <a:ext uri="{FF2B5EF4-FFF2-40B4-BE49-F238E27FC236}">
                <a16:creationId xmlns="" xmlns:a16="http://schemas.microsoft.com/office/drawing/2014/main" id="{E387DC85-9292-4556-AE98-FEB05ACFE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505160" y="3717032"/>
            <a:ext cx="927768" cy="927768"/>
          </a:xfrm>
          <a:prstGeom prst="rect">
            <a:avLst/>
          </a:prstGeom>
        </p:spPr>
      </p:pic>
      <p:sp>
        <p:nvSpPr>
          <p:cNvPr id="63" name="ZoneTexte 62"/>
          <p:cNvSpPr txBox="1"/>
          <p:nvPr/>
        </p:nvSpPr>
        <p:spPr>
          <a:xfrm>
            <a:off x="9703474" y="3766661"/>
            <a:ext cx="97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Explore</a:t>
            </a:r>
          </a:p>
        </p:txBody>
      </p:sp>
      <p:cxnSp>
        <p:nvCxnSpPr>
          <p:cNvPr id="73" name="Connecteur droit avec flèche 72"/>
          <p:cNvCxnSpPr/>
          <p:nvPr/>
        </p:nvCxnSpPr>
        <p:spPr>
          <a:xfrm flipV="1">
            <a:off x="11024621" y="4548254"/>
            <a:ext cx="1" cy="915003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Flèche droite à entaille 81"/>
          <p:cNvSpPr/>
          <p:nvPr/>
        </p:nvSpPr>
        <p:spPr>
          <a:xfrm>
            <a:off x="6398032" y="5159448"/>
            <a:ext cx="636655" cy="394539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3.1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Clarifying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7" name="Titre 35"/>
          <p:cNvSpPr>
            <a:spLocks noGrp="1"/>
          </p:cNvSpPr>
          <p:nvPr>
            <p:ph type="title"/>
          </p:nvPr>
        </p:nvSpPr>
        <p:spPr>
          <a:xfrm>
            <a:off x="119336" y="476672"/>
            <a:ext cx="12072664" cy="648072"/>
          </a:xfrm>
        </p:spPr>
        <p:txBody>
          <a:bodyPr/>
          <a:lstStyle/>
          <a:p>
            <a:r>
              <a:rPr lang="fr-FR" dirty="0" err="1" smtClean="0"/>
              <a:t>Contr</a:t>
            </a:r>
            <a:r>
              <a:rPr lang="fr-FR" dirty="0" smtClean="0"/>
              <a:t>. 1: </a:t>
            </a:r>
            <a:r>
              <a:rPr lang="fr-FR" dirty="0"/>
              <a:t>A </a:t>
            </a:r>
            <a:r>
              <a:rPr lang="fr-FR" dirty="0" err="1"/>
              <a:t>framework</a:t>
            </a:r>
            <a:r>
              <a:rPr lang="fr-FR" dirty="0"/>
              <a:t> of actions </a:t>
            </a:r>
            <a:r>
              <a:rPr lang="fr-FR" dirty="0" err="1"/>
              <a:t>performed</a:t>
            </a:r>
            <a:r>
              <a:rPr lang="fr-FR" dirty="0"/>
              <a:t> to </a:t>
            </a:r>
            <a:r>
              <a:rPr lang="fr-FR" dirty="0" err="1"/>
              <a:t>interact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PVA system</a:t>
            </a:r>
          </a:p>
        </p:txBody>
      </p:sp>
      <p:cxnSp>
        <p:nvCxnSpPr>
          <p:cNvPr id="48" name="Connecteur droit 47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51" name="Connecteur droit avec flèche 50"/>
          <p:cNvCxnSpPr/>
          <p:nvPr/>
        </p:nvCxnSpPr>
        <p:spPr>
          <a:xfrm flipH="1">
            <a:off x="9200678" y="3955071"/>
            <a:ext cx="502796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35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6" grpId="0"/>
      <p:bldP spid="13" grpId="0"/>
      <p:bldP spid="14" grpId="0"/>
      <p:bldP spid="2" grpId="0" animBg="1"/>
      <p:bldP spid="2" grpId="1" animBg="1"/>
      <p:bldP spid="63" grpId="0"/>
      <p:bldP spid="82" grpId="0" animBg="1"/>
      <p:bldP spid="8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7D96A3-CF04-4B29-9381-F2510EB4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+mn-lt"/>
                <a:cs typeface="+mn-lt"/>
              </a:rPr>
              <a:t>Pattern </a:t>
            </a:r>
            <a:r>
              <a:rPr lang="fr-FR" dirty="0" err="1" smtClean="0">
                <a:ea typeface="+mn-lt"/>
                <a:cs typeface="+mn-lt"/>
              </a:rPr>
              <a:t>Mining</a:t>
            </a:r>
            <a:endParaRPr lang="fr-FR" dirty="0">
              <a:ea typeface="+mn-lt"/>
              <a:cs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97DAFDF1-50EA-414C-BC6F-7504891A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3</a:t>
            </a:fld>
            <a:endParaRPr lang="fr-FR"/>
          </a:p>
        </p:txBody>
      </p:sp>
      <p:sp>
        <p:nvSpPr>
          <p:cNvPr id="10" name="Rectangle : carré corné 9">
            <a:extLst>
              <a:ext uri="{FF2B5EF4-FFF2-40B4-BE49-F238E27FC236}">
                <a16:creationId xmlns="" xmlns:a16="http://schemas.microsoft.com/office/drawing/2014/main" id="{33F5AF52-7625-4A60-A3B1-C08BF4B1F07A}"/>
              </a:ext>
            </a:extLst>
          </p:cNvPr>
          <p:cNvSpPr/>
          <p:nvPr/>
        </p:nvSpPr>
        <p:spPr>
          <a:xfrm>
            <a:off x="263353" y="2753693"/>
            <a:ext cx="947796" cy="1408442"/>
          </a:xfrm>
          <a:prstGeom prst="foldedCorne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1800" dirty="0"/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4C75482D-1F83-47A8-9A1C-A09111B766BB}"/>
              </a:ext>
            </a:extLst>
          </p:cNvPr>
          <p:cNvSpPr txBox="1"/>
          <p:nvPr/>
        </p:nvSpPr>
        <p:spPr>
          <a:xfrm>
            <a:off x="265582" y="4228698"/>
            <a:ext cx="9455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smtClean="0"/>
              <a:t>Data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="" xmlns:a16="http://schemas.microsoft.com/office/drawing/2014/main" id="{1381119A-F0D6-4A6D-9909-33AC05FA5EC3}"/>
              </a:ext>
            </a:extLst>
          </p:cNvPr>
          <p:cNvSpPr txBox="1"/>
          <p:nvPr/>
        </p:nvSpPr>
        <p:spPr>
          <a:xfrm>
            <a:off x="261252" y="2755435"/>
            <a:ext cx="9455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/>
              <a:t>...</a:t>
            </a:r>
            <a:endParaRPr lang="fr-FR" dirty="0"/>
          </a:p>
        </p:txBody>
      </p:sp>
      <p:sp>
        <p:nvSpPr>
          <p:cNvPr id="39" name="Flèche vers la droite 38"/>
          <p:cNvSpPr/>
          <p:nvPr/>
        </p:nvSpPr>
        <p:spPr>
          <a:xfrm>
            <a:off x="1354315" y="3123577"/>
            <a:ext cx="1253540" cy="671063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vers la droite 40"/>
          <p:cNvSpPr/>
          <p:nvPr/>
        </p:nvSpPr>
        <p:spPr>
          <a:xfrm>
            <a:off x="5529001" y="3123577"/>
            <a:ext cx="1287081" cy="671063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3034670" y="2"/>
            <a:ext cx="3059999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Works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079782" y="-288"/>
            <a:ext cx="3059999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Propositions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-4487" y="2"/>
            <a:ext cx="3045112" cy="317721"/>
          </a:xfrm>
          <a:prstGeom prst="rect">
            <a:avLst/>
          </a:prstGeom>
          <a:solidFill>
            <a:srgbClr val="F0CE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0000"/>
                </a:solidFill>
                <a:latin typeface="+mj-lt"/>
              </a:rPr>
              <a:t>1.1 </a:t>
            </a:r>
            <a:r>
              <a:rPr lang="mr-IN" sz="1400" b="1" dirty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+mj-lt"/>
              </a:rPr>
              <a:t>Context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 of the </a:t>
            </a:r>
            <a:r>
              <a:rPr lang="fr-FR" sz="1400" b="1" dirty="0" err="1">
                <a:solidFill>
                  <a:srgbClr val="000000"/>
                </a:solidFill>
                <a:latin typeface="+mj-lt"/>
              </a:rPr>
              <a:t>PhD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+mj-lt"/>
              </a:rPr>
              <a:t>thesis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5" name="Graphique 21" descr="Tête avec engrenages">
            <a:extLst>
              <a:ext uri="{FF2B5EF4-FFF2-40B4-BE49-F238E27FC236}">
                <a16:creationId xmlns="" xmlns:a16="http://schemas.microsoft.com/office/drawing/2014/main" id="{E387DC85-9292-4556-AE98-FEB05ACFE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705573" y="2941488"/>
            <a:ext cx="1367091" cy="1367091"/>
          </a:xfrm>
          <a:prstGeom prst="rect">
            <a:avLst/>
          </a:prstGeom>
        </p:spPr>
      </p:pic>
      <p:sp>
        <p:nvSpPr>
          <p:cNvPr id="19" name="Flèche en arc 18"/>
          <p:cNvSpPr/>
          <p:nvPr/>
        </p:nvSpPr>
        <p:spPr>
          <a:xfrm rot="20606725" flipH="1">
            <a:off x="9480377" y="2877441"/>
            <a:ext cx="1512168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6" name="Flèche en arc 45"/>
          <p:cNvSpPr/>
          <p:nvPr/>
        </p:nvSpPr>
        <p:spPr>
          <a:xfrm rot="10012690" flipH="1">
            <a:off x="9632776" y="3038165"/>
            <a:ext cx="1512168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159751" y="2470902"/>
            <a:ext cx="201084" cy="23982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9703238" y="2627621"/>
            <a:ext cx="13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Exploration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9677922" y="4162135"/>
            <a:ext cx="136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Knowledge</a:t>
            </a:r>
            <a:endParaRPr lang="fr-FR" dirty="0"/>
          </a:p>
        </p:txBody>
      </p:sp>
      <p:sp>
        <p:nvSpPr>
          <p:cNvPr id="53" name="ZoneTexte 52">
            <a:extLst>
              <a:ext uri="{FF2B5EF4-FFF2-40B4-BE49-F238E27FC236}">
                <a16:creationId xmlns="" xmlns:a16="http://schemas.microsoft.com/office/drawing/2014/main" id="{1381119A-F0D6-4A6D-9909-33AC05FA5EC3}"/>
              </a:ext>
            </a:extLst>
          </p:cNvPr>
          <p:cNvSpPr txBox="1"/>
          <p:nvPr/>
        </p:nvSpPr>
        <p:spPr>
          <a:xfrm>
            <a:off x="7164024" y="2645178"/>
            <a:ext cx="217266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600" dirty="0" smtClean="0"/>
              <a:t>login, </a:t>
            </a:r>
            <a:r>
              <a:rPr lang="fr-FR" sz="1600" dirty="0" err="1" smtClean="0"/>
              <a:t>logout</a:t>
            </a:r>
            <a:endParaRPr lang="fr-FR" sz="1600" dirty="0" smtClean="0"/>
          </a:p>
          <a:p>
            <a:pPr marL="285750" indent="-285750">
              <a:buFont typeface="Arial"/>
              <a:buChar char="•"/>
            </a:pPr>
            <a:r>
              <a:rPr lang="fr-FR" sz="1600" dirty="0" err="1" smtClean="0"/>
              <a:t>playVideo</a:t>
            </a:r>
            <a:r>
              <a:rPr lang="fr-FR" sz="1600" dirty="0" smtClean="0"/>
              <a:t>, pause</a:t>
            </a:r>
          </a:p>
          <a:p>
            <a:pPr marL="285750" indent="-285750">
              <a:buFont typeface="Arial"/>
              <a:buChar char="•"/>
            </a:pPr>
            <a:r>
              <a:rPr lang="fr-FR" sz="1600" dirty="0" err="1" smtClean="0"/>
              <a:t>createComment</a:t>
            </a:r>
            <a:r>
              <a:rPr lang="fr-FR" sz="1600" dirty="0" smtClean="0"/>
              <a:t>, </a:t>
            </a:r>
            <a:r>
              <a:rPr lang="fr-FR" sz="1600" dirty="0" err="1" smtClean="0"/>
              <a:t>postComment</a:t>
            </a:r>
            <a:r>
              <a:rPr lang="fr-FR" sz="1600" dirty="0" smtClean="0"/>
              <a:t>, </a:t>
            </a:r>
            <a:r>
              <a:rPr lang="fr-FR" sz="1600" dirty="0" err="1" smtClean="0"/>
              <a:t>playVideo</a:t>
            </a:r>
            <a:endParaRPr lang="fr-FR" sz="1600" dirty="0" smtClean="0"/>
          </a:p>
          <a:p>
            <a:r>
              <a:rPr lang="mr-IN" sz="1600" dirty="0" smtClean="0"/>
              <a:t>…</a:t>
            </a:r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2911262" y="2623259"/>
            <a:ext cx="2376263" cy="16727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Pattern </a:t>
            </a:r>
            <a:r>
              <a:rPr lang="fr-FR" dirty="0" err="1" smtClean="0">
                <a:solidFill>
                  <a:schemeClr val="tx1"/>
                </a:solidFill>
              </a:rPr>
              <a:t>Mining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algorithm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6678" y="3575317"/>
            <a:ext cx="655775" cy="655774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5861" y="3247430"/>
            <a:ext cx="655775" cy="655774"/>
          </a:xfrm>
          <a:prstGeom prst="rect">
            <a:avLst/>
          </a:prstGeom>
        </p:spPr>
      </p:pic>
      <p:grpSp>
        <p:nvGrpSpPr>
          <p:cNvPr id="25" name="Grouper 24"/>
          <p:cNvGrpSpPr/>
          <p:nvPr/>
        </p:nvGrpSpPr>
        <p:grpSpPr>
          <a:xfrm>
            <a:off x="6927865" y="2439458"/>
            <a:ext cx="2650051" cy="2464346"/>
            <a:chOff x="567763" y="1158435"/>
            <a:chExt cx="1574800" cy="1464444"/>
          </a:xfrm>
        </p:grpSpPr>
        <p:sp>
          <p:nvSpPr>
            <p:cNvPr id="26" name="Rectangle 25"/>
            <p:cNvSpPr/>
            <p:nvPr/>
          </p:nvSpPr>
          <p:spPr>
            <a:xfrm>
              <a:off x="708101" y="1298135"/>
              <a:ext cx="1291587" cy="901699"/>
            </a:xfrm>
            <a:prstGeom prst="rect">
              <a:avLst/>
            </a:prstGeom>
            <a:noFill/>
            <a:ln w="25400" cmpd="sng">
              <a:solidFill>
                <a:srgbClr val="00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à coins arrondis 26"/>
            <p:cNvSpPr/>
            <p:nvPr/>
          </p:nvSpPr>
          <p:spPr>
            <a:xfrm>
              <a:off x="567763" y="1158435"/>
              <a:ext cx="1574800" cy="1181099"/>
            </a:xfrm>
            <a:prstGeom prst="roundRect">
              <a:avLst>
                <a:gd name="adj" fmla="val 6721"/>
              </a:avLst>
            </a:prstGeom>
            <a:noFill/>
            <a:ln w="254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40864" y="2339534"/>
              <a:ext cx="226094" cy="279401"/>
            </a:xfrm>
            <a:prstGeom prst="rect">
              <a:avLst/>
            </a:prstGeom>
            <a:noFill/>
            <a:ln w="25400" cmpd="sng">
              <a:solidFill>
                <a:srgbClr val="00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932888" y="2622879"/>
              <a:ext cx="841375" cy="0"/>
            </a:xfrm>
            <a:prstGeom prst="line">
              <a:avLst/>
            </a:prstGeom>
            <a:ln w="254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Connecteur droit 29"/>
          <p:cNvCxnSpPr/>
          <p:nvPr/>
        </p:nvCxnSpPr>
        <p:spPr>
          <a:xfrm>
            <a:off x="-21523" y="308703"/>
            <a:ext cx="30561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9138262" y="-288"/>
            <a:ext cx="3059999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Conclusion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33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1" grpId="0" animBg="1"/>
      <p:bldP spid="41" grpId="1" animBg="1"/>
      <p:bldP spid="19" grpId="0" animBg="1"/>
      <p:bldP spid="46" grpId="0" animBg="1"/>
      <p:bldP spid="20" grpId="0"/>
      <p:bldP spid="47" grpId="0"/>
      <p:bldP spid="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Connecteur droit avec flèche 62"/>
          <p:cNvCxnSpPr/>
          <p:nvPr/>
        </p:nvCxnSpPr>
        <p:spPr>
          <a:xfrm flipH="1">
            <a:off x="7320136" y="5463256"/>
            <a:ext cx="3724048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à coins arrondis 85"/>
          <p:cNvSpPr/>
          <p:nvPr/>
        </p:nvSpPr>
        <p:spPr>
          <a:xfrm>
            <a:off x="55306" y="1484784"/>
            <a:ext cx="7912900" cy="4608511"/>
          </a:xfrm>
          <a:prstGeom prst="roundRect">
            <a:avLst>
              <a:gd name="adj" fmla="val 3468"/>
            </a:avLst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30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91344" y="1663235"/>
            <a:ext cx="2167017" cy="42577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1" name="Rectangle 10"/>
          <p:cNvSpPr/>
          <p:nvPr/>
        </p:nvSpPr>
        <p:spPr>
          <a:xfrm>
            <a:off x="5801191" y="1663235"/>
            <a:ext cx="2167017" cy="425776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2" name="Rectangle 11"/>
          <p:cNvSpPr/>
          <p:nvPr/>
        </p:nvSpPr>
        <p:spPr>
          <a:xfrm>
            <a:off x="2995016" y="1665898"/>
            <a:ext cx="2167017" cy="425510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6" name="ZoneTexte 5"/>
          <p:cNvSpPr txBox="1"/>
          <p:nvPr/>
        </p:nvSpPr>
        <p:spPr>
          <a:xfrm>
            <a:off x="191344" y="3559034"/>
            <a:ext cx="21670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/>
              <a:t>Data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995016" y="3293992"/>
            <a:ext cx="216701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smtClean="0"/>
              <a:t>Progressive </a:t>
            </a:r>
            <a:r>
              <a:rPr lang="fr-FR" sz="2400" dirty="0" err="1" smtClean="0"/>
              <a:t>Algorithm</a:t>
            </a:r>
            <a:endParaRPr lang="fr-FR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801191" y="3550689"/>
            <a:ext cx="216701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/>
              <a:t>View</a:t>
            </a:r>
            <a:endParaRPr lang="fr-FR" sz="2400" dirty="0"/>
          </a:p>
        </p:txBody>
      </p:sp>
      <p:sp>
        <p:nvSpPr>
          <p:cNvPr id="31" name="Rectangle 30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416193" y="5060135"/>
            <a:ext cx="1713477" cy="548488"/>
            <a:chOff x="344185" y="5060135"/>
            <a:chExt cx="1713477" cy="548488"/>
          </a:xfrm>
        </p:grpSpPr>
        <p:sp>
          <p:nvSpPr>
            <p:cNvPr id="40" name="Rectangle 39"/>
            <p:cNvSpPr/>
            <p:nvPr/>
          </p:nvSpPr>
          <p:spPr>
            <a:xfrm>
              <a:off x="624519" y="5060152"/>
              <a:ext cx="1433143" cy="5484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 smtClean="0">
                  <a:solidFill>
                    <a:schemeClr val="tx1"/>
                  </a:solidFill>
                </a:rPr>
                <a:t>    Data</a:t>
              </a:r>
            </a:p>
            <a:p>
              <a:pPr algn="ctr"/>
              <a:r>
                <a:rPr lang="fr-FR" dirty="0">
                  <a:solidFill>
                    <a:schemeClr val="tx1"/>
                  </a:solidFill>
                </a:rPr>
                <a:t> </a:t>
              </a:r>
              <a:r>
                <a:rPr lang="fr-FR" dirty="0" smtClean="0">
                  <a:solidFill>
                    <a:schemeClr val="tx1"/>
                  </a:solidFill>
                </a:rPr>
                <a:t>   </a:t>
              </a:r>
              <a:r>
                <a:rPr lang="fr-FR" sz="1800" dirty="0" err="1" smtClean="0">
                  <a:solidFill>
                    <a:schemeClr val="tx1"/>
                  </a:solidFill>
                </a:rPr>
                <a:t>updated</a:t>
              </a:r>
              <a:endParaRPr lang="fr-FR" sz="1800" dirty="0">
                <a:solidFill>
                  <a:schemeClr val="tx1"/>
                </a:solidFill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44185" y="5060135"/>
              <a:ext cx="548471" cy="548471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fr-FR" sz="4400" dirty="0" smtClean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</a:rPr>
                <a:t>!</a:t>
              </a:r>
              <a:endParaRPr lang="fr-FR" sz="44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3217538" y="5060135"/>
            <a:ext cx="1713477" cy="548488"/>
            <a:chOff x="3145530" y="5060135"/>
            <a:chExt cx="1713477" cy="548488"/>
          </a:xfrm>
        </p:grpSpPr>
        <p:sp>
          <p:nvSpPr>
            <p:cNvPr id="41" name="Rectangle 40"/>
            <p:cNvSpPr/>
            <p:nvPr/>
          </p:nvSpPr>
          <p:spPr>
            <a:xfrm>
              <a:off x="3425864" y="5060152"/>
              <a:ext cx="1433143" cy="5484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 smtClean="0">
                  <a:solidFill>
                    <a:schemeClr val="tx1"/>
                  </a:solidFill>
                </a:rPr>
                <a:t>    </a:t>
              </a:r>
              <a:r>
                <a:rPr lang="fr-FR" sz="1800" dirty="0" err="1" smtClean="0">
                  <a:solidFill>
                    <a:schemeClr val="tx1"/>
                  </a:solidFill>
                </a:rPr>
                <a:t>Execution</a:t>
              </a:r>
              <a:endParaRPr lang="fr-FR" sz="18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fr-FR" sz="1800" dirty="0" smtClean="0">
                  <a:solidFill>
                    <a:schemeClr val="tx1"/>
                  </a:solidFill>
                </a:rPr>
                <a:t>    </a:t>
              </a:r>
              <a:r>
                <a:rPr lang="fr-FR" sz="1800" dirty="0" err="1" smtClean="0">
                  <a:solidFill>
                    <a:schemeClr val="tx1"/>
                  </a:solidFill>
                </a:rPr>
                <a:t>updated</a:t>
              </a:r>
              <a:endParaRPr lang="fr-FR" sz="1800" dirty="0">
                <a:solidFill>
                  <a:schemeClr val="tx1"/>
                </a:solidFill>
              </a:endParaRPr>
            </a:p>
          </p:txBody>
        </p:sp>
        <p:sp>
          <p:nvSpPr>
            <p:cNvPr id="42" name="Ellipse 41"/>
            <p:cNvSpPr/>
            <p:nvPr/>
          </p:nvSpPr>
          <p:spPr>
            <a:xfrm>
              <a:off x="3145530" y="5060135"/>
              <a:ext cx="548471" cy="548471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fr-FR" sz="4400" dirty="0" smtClean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</a:rPr>
                <a:t>!</a:t>
              </a:r>
              <a:endParaRPr lang="fr-FR" sz="44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6018883" y="5060135"/>
            <a:ext cx="1713477" cy="548488"/>
            <a:chOff x="5946875" y="5060135"/>
            <a:chExt cx="1713477" cy="548488"/>
          </a:xfrm>
        </p:grpSpPr>
        <p:sp>
          <p:nvSpPr>
            <p:cNvPr id="43" name="Rectangle 42"/>
            <p:cNvSpPr/>
            <p:nvPr/>
          </p:nvSpPr>
          <p:spPr>
            <a:xfrm>
              <a:off x="6227209" y="5060152"/>
              <a:ext cx="1433143" cy="5484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800" dirty="0" smtClean="0">
                  <a:solidFill>
                    <a:schemeClr val="tx1"/>
                  </a:solidFill>
                </a:rPr>
                <a:t>    </a:t>
              </a:r>
              <a:r>
                <a:rPr lang="fr-FR" sz="1800" dirty="0" err="1" smtClean="0">
                  <a:solidFill>
                    <a:schemeClr val="tx1"/>
                  </a:solidFill>
                </a:rPr>
                <a:t>View</a:t>
              </a:r>
              <a:endParaRPr lang="fr-FR" sz="18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fr-FR" sz="1800" dirty="0" smtClean="0">
                  <a:solidFill>
                    <a:schemeClr val="tx1"/>
                  </a:solidFill>
                </a:rPr>
                <a:t>    </a:t>
              </a:r>
              <a:r>
                <a:rPr lang="fr-FR" sz="1800" dirty="0" err="1" smtClean="0">
                  <a:solidFill>
                    <a:schemeClr val="tx1"/>
                  </a:solidFill>
                </a:rPr>
                <a:t>updated</a:t>
              </a:r>
              <a:endParaRPr lang="fr-FR" sz="1800" dirty="0">
                <a:solidFill>
                  <a:schemeClr val="tx1"/>
                </a:solidFill>
              </a:endParaRPr>
            </a:p>
          </p:txBody>
        </p:sp>
        <p:sp>
          <p:nvSpPr>
            <p:cNvPr id="44" name="Ellipse 43"/>
            <p:cNvSpPr/>
            <p:nvPr/>
          </p:nvSpPr>
          <p:spPr>
            <a:xfrm>
              <a:off x="5946875" y="5060135"/>
              <a:ext cx="548471" cy="548471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fr-FR" sz="4400" dirty="0" smtClean="0">
                  <a:ln>
                    <a:solidFill>
                      <a:schemeClr val="tx1"/>
                    </a:solidFill>
                  </a:ln>
                  <a:solidFill>
                    <a:srgbClr val="000000"/>
                  </a:solidFill>
                </a:rPr>
                <a:t>!</a:t>
              </a:r>
              <a:endParaRPr lang="fr-FR" sz="4400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</a:endParaRPr>
            </a:p>
          </p:txBody>
        </p:sp>
      </p:grpSp>
      <p:sp>
        <p:nvSpPr>
          <p:cNvPr id="66" name="ZoneTexte 65"/>
          <p:cNvSpPr txBox="1"/>
          <p:nvPr/>
        </p:nvSpPr>
        <p:spPr>
          <a:xfrm>
            <a:off x="8026287" y="1741145"/>
            <a:ext cx="410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err="1" smtClean="0"/>
              <a:t>Analyst’s</a:t>
            </a:r>
            <a:r>
              <a:rPr lang="fr-FR" sz="1800" b="1" dirty="0" smtClean="0"/>
              <a:t> actions</a:t>
            </a:r>
            <a:endParaRPr lang="fr-FR" sz="1800" b="1" dirty="0"/>
          </a:p>
        </p:txBody>
      </p:sp>
      <p:sp>
        <p:nvSpPr>
          <p:cNvPr id="67" name="ZoneTexte 66"/>
          <p:cNvSpPr txBox="1"/>
          <p:nvPr/>
        </p:nvSpPr>
        <p:spPr>
          <a:xfrm>
            <a:off x="8471004" y="2209021"/>
            <a:ext cx="195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A1. </a:t>
            </a:r>
            <a:r>
              <a:rPr lang="fr-FR" sz="1800" dirty="0" err="1" smtClean="0">
                <a:solidFill>
                  <a:srgbClr val="FF0000"/>
                </a:solidFill>
              </a:rPr>
              <a:t>Modify</a:t>
            </a:r>
            <a:r>
              <a:rPr lang="fr-FR" sz="1800" dirty="0" smtClean="0">
                <a:solidFill>
                  <a:srgbClr val="FF0000"/>
                </a:solidFill>
              </a:rPr>
              <a:t> data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8471003" y="3377251"/>
            <a:ext cx="268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A4. Change </a:t>
            </a:r>
            <a:r>
              <a:rPr lang="fr-FR" sz="1800" dirty="0" err="1" smtClean="0">
                <a:solidFill>
                  <a:srgbClr val="FF0000"/>
                </a:solidFill>
              </a:rPr>
              <a:t>parameters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8471003" y="2598431"/>
            <a:ext cx="358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A2. </a:t>
            </a:r>
            <a:r>
              <a:rPr lang="fr-FR" sz="1800" dirty="0" err="1" smtClean="0">
                <a:solidFill>
                  <a:srgbClr val="FF0000"/>
                </a:solidFill>
              </a:rPr>
              <a:t>Constrain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err="1">
                <a:solidFill>
                  <a:srgbClr val="FF0000"/>
                </a:solidFill>
              </a:rPr>
              <a:t>algorithm</a:t>
            </a:r>
            <a:r>
              <a:rPr lang="fr-FR" sz="1800" dirty="0">
                <a:solidFill>
                  <a:srgbClr val="FF0000"/>
                </a:solidFill>
              </a:rPr>
              <a:t> on </a:t>
            </a:r>
            <a:r>
              <a:rPr lang="fr-FR" sz="1800" dirty="0" smtClean="0">
                <a:solidFill>
                  <a:srgbClr val="FF0000"/>
                </a:solidFill>
              </a:rPr>
              <a:t>data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8471004" y="2987841"/>
            <a:ext cx="3817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A3. </a:t>
            </a:r>
            <a:r>
              <a:rPr lang="fr-FR" sz="1800" dirty="0" err="1" smtClean="0">
                <a:solidFill>
                  <a:srgbClr val="FF0000"/>
                </a:solidFill>
              </a:rPr>
              <a:t>Constrain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err="1">
                <a:solidFill>
                  <a:srgbClr val="FF0000"/>
                </a:solidFill>
              </a:rPr>
              <a:t>algorithm</a:t>
            </a:r>
            <a:r>
              <a:rPr lang="fr-FR" sz="1800" dirty="0">
                <a:solidFill>
                  <a:srgbClr val="FF0000"/>
                </a:solidFill>
              </a:rPr>
              <a:t> on </a:t>
            </a:r>
            <a:r>
              <a:rPr lang="fr-FR" sz="1800" dirty="0" err="1" smtClean="0">
                <a:solidFill>
                  <a:srgbClr val="FF0000"/>
                </a:solidFill>
              </a:rPr>
              <a:t>results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8471004" y="3766661"/>
            <a:ext cx="97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Explore</a:t>
            </a:r>
          </a:p>
        </p:txBody>
      </p:sp>
      <p:sp>
        <p:nvSpPr>
          <p:cNvPr id="72" name="Rectangle à coins arrondis 71"/>
          <p:cNvSpPr/>
          <p:nvPr/>
        </p:nvSpPr>
        <p:spPr>
          <a:xfrm>
            <a:off x="8328248" y="1678430"/>
            <a:ext cx="3826913" cy="2602885"/>
          </a:xfrm>
          <a:prstGeom prst="roundRect">
            <a:avLst/>
          </a:prstGeom>
          <a:noFill/>
          <a:ln>
            <a:solidFill>
              <a:srgbClr val="0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/>
          <p:cNvCxnSpPr>
            <a:stCxn id="67" idx="1"/>
          </p:cNvCxnSpPr>
          <p:nvPr/>
        </p:nvCxnSpPr>
        <p:spPr>
          <a:xfrm flipH="1">
            <a:off x="2358361" y="2393687"/>
            <a:ext cx="6112643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>
            <a:stCxn id="69" idx="1"/>
          </p:cNvCxnSpPr>
          <p:nvPr/>
        </p:nvCxnSpPr>
        <p:spPr>
          <a:xfrm flipH="1">
            <a:off x="5162033" y="2783097"/>
            <a:ext cx="3308970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stCxn id="70" idx="1"/>
          </p:cNvCxnSpPr>
          <p:nvPr/>
        </p:nvCxnSpPr>
        <p:spPr>
          <a:xfrm flipH="1">
            <a:off x="5162033" y="3172507"/>
            <a:ext cx="3308971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>
            <a:stCxn id="68" idx="1"/>
          </p:cNvCxnSpPr>
          <p:nvPr/>
        </p:nvCxnSpPr>
        <p:spPr>
          <a:xfrm flipH="1">
            <a:off x="5162033" y="3561917"/>
            <a:ext cx="3308970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>
            <a:stCxn id="71" idx="1"/>
          </p:cNvCxnSpPr>
          <p:nvPr/>
        </p:nvCxnSpPr>
        <p:spPr>
          <a:xfrm flipH="1">
            <a:off x="7968208" y="3951327"/>
            <a:ext cx="502796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ZoneTexte 96"/>
          <p:cNvSpPr txBox="1"/>
          <p:nvPr/>
        </p:nvSpPr>
        <p:spPr>
          <a:xfrm>
            <a:off x="55306" y="6093295"/>
            <a:ext cx="791290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1800" b="1" dirty="0" smtClean="0"/>
              <a:t>PVA system</a:t>
            </a:r>
            <a:endParaRPr lang="fr-FR" sz="1800" b="1" dirty="0"/>
          </a:p>
        </p:txBody>
      </p:sp>
      <p:pic>
        <p:nvPicPr>
          <p:cNvPr id="62" name="Graphique 21" descr="Tête avec engrenages">
            <a:extLst>
              <a:ext uri="{FF2B5EF4-FFF2-40B4-BE49-F238E27FC236}">
                <a16:creationId xmlns="" xmlns:a16="http://schemas.microsoft.com/office/drawing/2014/main" id="{E387DC85-9292-4556-AE98-FEB05ACFE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505160" y="3717032"/>
            <a:ext cx="927768" cy="927768"/>
          </a:xfrm>
          <a:prstGeom prst="rect">
            <a:avLst/>
          </a:prstGeom>
        </p:spPr>
      </p:pic>
      <p:cxnSp>
        <p:nvCxnSpPr>
          <p:cNvPr id="64" name="Connecteur droit avec flèche 63"/>
          <p:cNvCxnSpPr/>
          <p:nvPr/>
        </p:nvCxnSpPr>
        <p:spPr>
          <a:xfrm flipV="1">
            <a:off x="11024621" y="4548254"/>
            <a:ext cx="1" cy="915003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Flèche droite à entaille 72"/>
          <p:cNvSpPr/>
          <p:nvPr/>
        </p:nvSpPr>
        <p:spPr>
          <a:xfrm>
            <a:off x="2358361" y="5157192"/>
            <a:ext cx="636655" cy="394539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Flèche droite à entaille 81"/>
          <p:cNvSpPr/>
          <p:nvPr/>
        </p:nvSpPr>
        <p:spPr>
          <a:xfrm>
            <a:off x="5164536" y="5157192"/>
            <a:ext cx="636655" cy="394539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3.1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Clarifying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6" name="Titre 3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1: A </a:t>
            </a:r>
            <a:r>
              <a:rPr lang="fr-FR" dirty="0" err="1"/>
              <a:t>framework</a:t>
            </a:r>
            <a:r>
              <a:rPr lang="fr-FR" dirty="0"/>
              <a:t> of actions </a:t>
            </a:r>
            <a:r>
              <a:rPr lang="fr-FR" dirty="0" err="1"/>
              <a:t>performed</a:t>
            </a:r>
            <a:r>
              <a:rPr lang="fr-FR" dirty="0"/>
              <a:t> to </a:t>
            </a:r>
            <a:r>
              <a:rPr lang="fr-FR" dirty="0" err="1"/>
              <a:t>interact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PVA system</a:t>
            </a:r>
          </a:p>
        </p:txBody>
      </p:sp>
      <p:cxnSp>
        <p:nvCxnSpPr>
          <p:cNvPr id="65" name="Connecteur droit 64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8471003" y="2217477"/>
            <a:ext cx="1953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A1. </a:t>
            </a:r>
            <a:r>
              <a:rPr lang="fr-FR" sz="1800" dirty="0" err="1" smtClean="0">
                <a:solidFill>
                  <a:srgbClr val="FF0000"/>
                </a:solidFill>
              </a:rPr>
              <a:t>Modify</a:t>
            </a:r>
            <a:r>
              <a:rPr lang="fr-FR" sz="1800" dirty="0" smtClean="0">
                <a:solidFill>
                  <a:srgbClr val="FF0000"/>
                </a:solidFill>
              </a:rPr>
              <a:t> data</a:t>
            </a:r>
            <a:endParaRPr lang="fr-FR" sz="1800" dirty="0">
              <a:solidFill>
                <a:srgbClr val="FF0000"/>
              </a:solidFill>
            </a:endParaRPr>
          </a:p>
        </p:txBody>
      </p:sp>
      <p:cxnSp>
        <p:nvCxnSpPr>
          <p:cNvPr id="96" name="Connecteur droit avec flèche 95"/>
          <p:cNvCxnSpPr>
            <a:stCxn id="95" idx="1"/>
          </p:cNvCxnSpPr>
          <p:nvPr/>
        </p:nvCxnSpPr>
        <p:spPr>
          <a:xfrm flipH="1">
            <a:off x="2358360" y="2402143"/>
            <a:ext cx="6112643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12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039 0 " pathEditMode="relative" ptsTypes="AA">
                                      <p:cBhvr>
                                        <p:cTn id="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039 0 " pathEditMode="relative" ptsTypes="AA">
                                      <p:cBhvr>
                                        <p:cTn id="8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039 0 " pathEditMode="relative" ptsTypes="AA">
                                      <p:cBhvr>
                                        <p:cTn id="10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039 0 " pathEditMode="relative" ptsTypes="AA">
                                      <p:cBhvr>
                                        <p:cTn id="12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039 0 " pathEditMode="relative" ptsTypes="AA">
                                      <p:cBhvr>
                                        <p:cTn id="14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039 0 " pathEditMode="relative" ptsTypes="AA">
                                      <p:cBhvr>
                                        <p:cTn id="16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039 0 " pathEditMode="relative" ptsTypes="AA">
                                      <p:cBhvr>
                                        <p:cTn id="18" dur="1000" spd="-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039 0 " pathEditMode="relative" ptsTypes="AA">
                                      <p:cBhvr>
                                        <p:cTn id="20" dur="1000" spd="-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039 0 " pathEditMode="relative" ptsTypes="AA">
                                      <p:cBhvr>
                                        <p:cTn id="22" dur="10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039 0 " pathEditMode="relative" ptsTypes="AA">
                                      <p:cBhvr>
                                        <p:cTn id="24" dur="10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xit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5" grpId="0" animBg="1"/>
      <p:bldP spid="11" grpId="0" animBg="1"/>
      <p:bldP spid="12" grpId="0" animBg="1"/>
      <p:bldP spid="6" grpId="0"/>
      <p:bldP spid="13" grpId="0"/>
      <p:bldP spid="14" grpId="0"/>
      <p:bldP spid="66" grpId="0"/>
      <p:bldP spid="67" grpId="0"/>
      <p:bldP spid="67" grpId="1"/>
      <p:bldP spid="67" grpId="2"/>
      <p:bldP spid="68" grpId="0"/>
      <p:bldP spid="69" grpId="0"/>
      <p:bldP spid="70" grpId="0"/>
      <p:bldP spid="71" grpId="0"/>
      <p:bldP spid="72" grpId="0" animBg="1"/>
      <p:bldP spid="97" grpId="0"/>
      <p:bldP spid="73" grpId="0" animBg="1"/>
      <p:bldP spid="73" grpId="1" animBg="1"/>
      <p:bldP spid="82" grpId="0" animBg="1"/>
      <p:bldP spid="82" grpId="1" animBg="1"/>
      <p:bldP spid="82" grpId="2" animBg="1"/>
      <p:bldP spid="82" grpId="3" animBg="1"/>
      <p:bldP spid="9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</a:t>
            </a:r>
            <a:r>
              <a:rPr lang="fr-FR" dirty="0" smtClean="0"/>
              <a:t>2.1: A </a:t>
            </a:r>
            <a:r>
              <a:rPr lang="fr-FR" dirty="0" err="1" smtClean="0"/>
              <a:t>definition</a:t>
            </a:r>
            <a:r>
              <a:rPr lang="fr-FR" dirty="0" smtClean="0"/>
              <a:t> of « steering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31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="" xmlns:a16="http://schemas.microsoft.com/office/drawing/2014/main" id="{6EFDD078-63A2-4A13-9584-239275BF8F9A}"/>
              </a:ext>
            </a:extLst>
          </p:cNvPr>
          <p:cNvSpPr txBox="1">
            <a:spLocks/>
          </p:cNvSpPr>
          <p:nvPr/>
        </p:nvSpPr>
        <p:spPr>
          <a:xfrm>
            <a:off x="767408" y="4941168"/>
            <a:ext cx="4536504" cy="466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Steering [an </a:t>
            </a:r>
            <a:r>
              <a:rPr lang="fr-FR" b="1" dirty="0" err="1" smtClean="0"/>
              <a:t>algorithm</a:t>
            </a:r>
            <a:r>
              <a:rPr lang="fr-FR" b="1" dirty="0" smtClean="0"/>
              <a:t>]:</a:t>
            </a:r>
            <a:endParaRPr lang="fr-FR" b="1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="" xmlns:a16="http://schemas.microsoft.com/office/drawing/2014/main" id="{6EFDD078-63A2-4A13-9584-239275BF8F9A}"/>
              </a:ext>
            </a:extLst>
          </p:cNvPr>
          <p:cNvSpPr txBox="1">
            <a:spLocks/>
          </p:cNvSpPr>
          <p:nvPr/>
        </p:nvSpPr>
        <p:spPr>
          <a:xfrm>
            <a:off x="1357264" y="5517869"/>
            <a:ext cx="9414985" cy="43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dirty="0" smtClean="0"/>
              <a:t>the user expresses a </a:t>
            </a:r>
            <a:r>
              <a:rPr lang="fr-FR" dirty="0" err="1"/>
              <a:t>constraint</a:t>
            </a:r>
            <a:r>
              <a:rPr lang="fr-FR" dirty="0"/>
              <a:t> on a </a:t>
            </a:r>
            <a:r>
              <a:rPr lang="fr-FR" dirty="0" err="1"/>
              <a:t>subset</a:t>
            </a:r>
            <a:r>
              <a:rPr lang="fr-FR" dirty="0"/>
              <a:t> of the data or of the </a:t>
            </a:r>
            <a:r>
              <a:rPr lang="fr-FR" dirty="0" err="1" smtClean="0"/>
              <a:t>results</a:t>
            </a:r>
            <a:endParaRPr lang="fr-FR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="" xmlns:a16="http://schemas.microsoft.com/office/drawing/2014/main" id="{6EFDD078-63A2-4A13-9584-239275BF8F9A}"/>
              </a:ext>
            </a:extLst>
          </p:cNvPr>
          <p:cNvSpPr txBox="1">
            <a:spLocks/>
          </p:cNvSpPr>
          <p:nvPr/>
        </p:nvSpPr>
        <p:spPr>
          <a:xfrm>
            <a:off x="1361495" y="6021288"/>
            <a:ext cx="7305472" cy="4528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dirty="0" smtClean="0"/>
              <a:t>the </a:t>
            </a:r>
            <a:r>
              <a:rPr lang="fr-FR" dirty="0" err="1" smtClean="0"/>
              <a:t>algorithm</a:t>
            </a:r>
            <a:r>
              <a:rPr lang="fr-FR" dirty="0" smtClean="0"/>
              <a:t> </a:t>
            </a:r>
            <a:r>
              <a:rPr lang="fr-FR" dirty="0" err="1" smtClean="0"/>
              <a:t>satisfies</a:t>
            </a:r>
            <a:r>
              <a:rPr lang="fr-FR" dirty="0" smtClean="0"/>
              <a:t> the </a:t>
            </a:r>
            <a:r>
              <a:rPr lang="fr-FR" dirty="0" err="1" smtClean="0"/>
              <a:t>constraint</a:t>
            </a:r>
            <a:r>
              <a:rPr lang="fr-FR" dirty="0" smtClean="0"/>
              <a:t> </a:t>
            </a:r>
            <a:r>
              <a:rPr lang="fr-FR" dirty="0" err="1"/>
              <a:t>without</a:t>
            </a:r>
            <a:r>
              <a:rPr lang="fr-FR" dirty="0"/>
              <a:t> </a:t>
            </a:r>
            <a:r>
              <a:rPr lang="fr-FR" dirty="0" err="1" smtClean="0"/>
              <a:t>restarting</a:t>
            </a:r>
            <a:endParaRPr lang="fr-FR" dirty="0"/>
          </a:p>
          <a:p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0" y="1995847"/>
            <a:ext cx="2353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A1. </a:t>
            </a:r>
            <a:r>
              <a:rPr lang="fr-FR" sz="1800" dirty="0" err="1" smtClean="0"/>
              <a:t>Modify</a:t>
            </a:r>
            <a:r>
              <a:rPr lang="fr-FR" sz="1800" dirty="0" smtClean="0"/>
              <a:t> data</a:t>
            </a:r>
            <a:endParaRPr lang="fr-FR" sz="1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-29345" y="3788730"/>
            <a:ext cx="235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A4. Change </a:t>
            </a:r>
            <a:r>
              <a:rPr lang="fr-FR" sz="1800" dirty="0" err="1" smtClean="0"/>
              <a:t>parameters</a:t>
            </a:r>
            <a:endParaRPr lang="fr-FR" sz="1800" dirty="0"/>
          </a:p>
        </p:txBody>
      </p:sp>
      <p:sp>
        <p:nvSpPr>
          <p:cNvPr id="19" name="ZoneTexte 18"/>
          <p:cNvSpPr txBox="1"/>
          <p:nvPr/>
        </p:nvSpPr>
        <p:spPr>
          <a:xfrm>
            <a:off x="-28825" y="2485391"/>
            <a:ext cx="2353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A2. </a:t>
            </a:r>
            <a:r>
              <a:rPr lang="fr-FR" sz="1800" dirty="0" err="1" smtClean="0"/>
              <a:t>Constrain</a:t>
            </a:r>
            <a:r>
              <a:rPr lang="fr-FR" sz="1800" dirty="0" smtClean="0"/>
              <a:t> </a:t>
            </a:r>
            <a:r>
              <a:rPr lang="fr-FR" sz="1800" dirty="0" err="1"/>
              <a:t>algorithm</a:t>
            </a:r>
            <a:r>
              <a:rPr lang="fr-FR" sz="1800" dirty="0"/>
              <a:t> on </a:t>
            </a:r>
            <a:r>
              <a:rPr lang="fr-FR" sz="1800" dirty="0" smtClean="0"/>
              <a:t>data</a:t>
            </a:r>
            <a:endParaRPr lang="fr-FR" sz="1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0" y="3142399"/>
            <a:ext cx="2353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A3. </a:t>
            </a:r>
            <a:r>
              <a:rPr lang="fr-FR" sz="1800" dirty="0" err="1" smtClean="0"/>
              <a:t>Constrain</a:t>
            </a:r>
            <a:r>
              <a:rPr lang="fr-FR" sz="1800" dirty="0" smtClean="0"/>
              <a:t> </a:t>
            </a:r>
            <a:r>
              <a:rPr lang="fr-FR" sz="1800" dirty="0" err="1"/>
              <a:t>algorithm</a:t>
            </a:r>
            <a:r>
              <a:rPr lang="fr-FR" sz="1800" dirty="0"/>
              <a:t> on </a:t>
            </a:r>
            <a:r>
              <a:rPr lang="fr-FR" sz="1800" dirty="0" err="1" smtClean="0"/>
              <a:t>results</a:t>
            </a:r>
            <a:endParaRPr lang="fr-FR" sz="1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329079" y="1199759"/>
            <a:ext cx="164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Badam et al.</a:t>
            </a:r>
          </a:p>
          <a:p>
            <a:pPr algn="ctr"/>
            <a:r>
              <a:rPr lang="fr-FR" sz="1800" dirty="0" smtClean="0"/>
              <a:t>(2017)</a:t>
            </a:r>
            <a:endParaRPr lang="fr-FR" sz="1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976708" y="1199759"/>
            <a:ext cx="164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Kim et al.</a:t>
            </a:r>
          </a:p>
          <a:p>
            <a:pPr algn="ctr"/>
            <a:r>
              <a:rPr lang="fr-FR" dirty="0" smtClean="0"/>
              <a:t>(2017)</a:t>
            </a:r>
            <a:endParaRPr lang="fr-FR" sz="1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624337" y="1198773"/>
            <a:ext cx="164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 smtClean="0"/>
              <a:t>Pezzotti</a:t>
            </a:r>
            <a:r>
              <a:rPr lang="fr-FR" sz="1800" dirty="0" smtClean="0"/>
              <a:t> et al.</a:t>
            </a:r>
          </a:p>
          <a:p>
            <a:pPr algn="ctr"/>
            <a:r>
              <a:rPr lang="fr-FR" dirty="0" smtClean="0"/>
              <a:t>(2017)</a:t>
            </a:r>
            <a:endParaRPr lang="fr-FR" sz="1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7271966" y="1198773"/>
            <a:ext cx="164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Schulz et al.</a:t>
            </a:r>
          </a:p>
          <a:p>
            <a:pPr algn="ctr"/>
            <a:r>
              <a:rPr lang="fr-FR" dirty="0" smtClean="0"/>
              <a:t>(2016)</a:t>
            </a:r>
            <a:endParaRPr lang="fr-FR" sz="1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8919595" y="1199759"/>
            <a:ext cx="164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err="1" smtClean="0"/>
              <a:t>Stolper</a:t>
            </a:r>
            <a:r>
              <a:rPr lang="fr-FR" sz="1800" dirty="0" smtClean="0"/>
              <a:t> et al.</a:t>
            </a:r>
          </a:p>
          <a:p>
            <a:pPr algn="ctr"/>
            <a:r>
              <a:rPr lang="fr-FR" dirty="0" smtClean="0"/>
              <a:t>(2014)</a:t>
            </a:r>
            <a:endParaRPr lang="fr-FR" sz="18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0567224" y="1198773"/>
            <a:ext cx="1647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 smtClean="0"/>
              <a:t>Williams et al.</a:t>
            </a:r>
          </a:p>
          <a:p>
            <a:pPr algn="ctr"/>
            <a:r>
              <a:rPr lang="fr-FR" dirty="0" smtClean="0"/>
              <a:t>(2004)</a:t>
            </a:r>
            <a:endParaRPr lang="fr-FR" sz="1800" dirty="0"/>
          </a:p>
        </p:txBody>
      </p:sp>
      <p:sp>
        <p:nvSpPr>
          <p:cNvPr id="28" name="Rectangle 27"/>
          <p:cNvSpPr/>
          <p:nvPr/>
        </p:nvSpPr>
        <p:spPr>
          <a:xfrm>
            <a:off x="5758666" y="1984183"/>
            <a:ext cx="904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/>
              <a:t>Restart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8919596" y="1984183"/>
            <a:ext cx="1647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Restart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698601" y="3926650"/>
            <a:ext cx="904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Restart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43561" y="3926650"/>
            <a:ext cx="904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Restart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291190" y="3926650"/>
            <a:ext cx="904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/>
              <a:t>Restart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40016" y="263167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✓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567223" y="2631672"/>
            <a:ext cx="1647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✓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550834" y="327916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✓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518092" y="327916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✓</a:t>
            </a:r>
          </a:p>
        </p:txBody>
      </p:sp>
      <p:cxnSp>
        <p:nvCxnSpPr>
          <p:cNvPr id="38" name="Connecteur droit 37"/>
          <p:cNvCxnSpPr/>
          <p:nvPr/>
        </p:nvCxnSpPr>
        <p:spPr>
          <a:xfrm>
            <a:off x="0" y="2492593"/>
            <a:ext cx="12165019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-24680" y="3140082"/>
            <a:ext cx="12165019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-488" y="4435061"/>
            <a:ext cx="12165019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2324934" y="1199759"/>
            <a:ext cx="0" cy="3235302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3976708" y="1199759"/>
            <a:ext cx="0" cy="3235302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5602498" y="1199759"/>
            <a:ext cx="0" cy="3235302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7271966" y="1198773"/>
            <a:ext cx="0" cy="3236288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8919595" y="1196752"/>
            <a:ext cx="1" cy="3238309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10567224" y="1196752"/>
            <a:ext cx="0" cy="3238309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-16703" y="1845104"/>
            <a:ext cx="12165019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819269" y="198418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✓</a:t>
            </a:r>
          </a:p>
        </p:txBody>
      </p:sp>
      <p:cxnSp>
        <p:nvCxnSpPr>
          <p:cNvPr id="53" name="Connecteur droit 52"/>
          <p:cNvCxnSpPr/>
          <p:nvPr/>
        </p:nvCxnSpPr>
        <p:spPr>
          <a:xfrm>
            <a:off x="0" y="3787571"/>
            <a:ext cx="12165019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0584" y="2492592"/>
            <a:ext cx="12170833" cy="129613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3.1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Clarifying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46" name="Connecteur droit 45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096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55" grpId="0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3571648" y="1213872"/>
            <a:ext cx="1368152" cy="26894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11" name="Connecteur droit avec flèche 10"/>
          <p:cNvCxnSpPr/>
          <p:nvPr/>
        </p:nvCxnSpPr>
        <p:spPr>
          <a:xfrm flipH="1">
            <a:off x="6358437" y="3799117"/>
            <a:ext cx="3724048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H="1">
            <a:off x="6359366" y="3799117"/>
            <a:ext cx="3724048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1415481" y="1035421"/>
            <a:ext cx="5529126" cy="3040124"/>
          </a:xfrm>
          <a:prstGeom prst="roundRect">
            <a:avLst>
              <a:gd name="adj" fmla="val 3468"/>
            </a:avLst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5576455" y="1213872"/>
            <a:ext cx="1368152" cy="2691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4" name="Rectangle 13"/>
          <p:cNvSpPr/>
          <p:nvPr/>
        </p:nvSpPr>
        <p:spPr>
          <a:xfrm>
            <a:off x="5574319" y="1213873"/>
            <a:ext cx="1368152" cy="26916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72" name="Rectangle 71"/>
          <p:cNvSpPr/>
          <p:nvPr/>
        </p:nvSpPr>
        <p:spPr>
          <a:xfrm>
            <a:off x="5576455" y="1216535"/>
            <a:ext cx="1368152" cy="2691654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rgbClr val="63891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574319" y="1213872"/>
            <a:ext cx="136815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 err="1"/>
              <a:t>View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32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</a:t>
            </a:r>
            <a:r>
              <a:rPr lang="fr-FR" dirty="0" smtClean="0"/>
              <a:t>2.2: A </a:t>
            </a:r>
            <a:r>
              <a:rPr lang="fr-FR" dirty="0" err="1" smtClean="0"/>
              <a:t>definition</a:t>
            </a:r>
            <a:r>
              <a:rPr lang="fr-FR" dirty="0" smtClean="0"/>
              <a:t> of Progressive </a:t>
            </a:r>
            <a:r>
              <a:rPr lang="fr-FR" dirty="0"/>
              <a:t>Visual </a:t>
            </a:r>
            <a:r>
              <a:rPr lang="fr-FR" dirty="0" err="1" smtClean="0"/>
              <a:t>Analytics</a:t>
            </a:r>
            <a:r>
              <a:rPr lang="fr-FR" dirty="0" smtClean="0"/>
              <a:t> </a:t>
            </a:r>
            <a:r>
              <a:rPr lang="fr-FR" dirty="0" err="1" smtClean="0"/>
              <a:t>systems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="" xmlns:a16="http://schemas.microsoft.com/office/drawing/2014/main" id="{2ED0C6D5-A126-46F5-BF2A-445DE5434C7D}"/>
              </a:ext>
            </a:extLst>
          </p:cNvPr>
          <p:cNvSpPr txBox="1">
            <a:spLocks/>
          </p:cNvSpPr>
          <p:nvPr/>
        </p:nvSpPr>
        <p:spPr>
          <a:xfrm>
            <a:off x="391879" y="4555620"/>
            <a:ext cx="10369152" cy="4232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Progressive Visual </a:t>
            </a:r>
            <a:r>
              <a:rPr lang="fr-FR" b="1" dirty="0" err="1" smtClean="0"/>
              <a:t>Analytics</a:t>
            </a:r>
            <a:r>
              <a:rPr lang="fr-FR" b="1" dirty="0" smtClean="0"/>
              <a:t> system: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66841" y="1213873"/>
            <a:ext cx="1368152" cy="269165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15" name="Rectangle 14"/>
          <p:cNvSpPr/>
          <p:nvPr/>
        </p:nvSpPr>
        <p:spPr>
          <a:xfrm>
            <a:off x="3571648" y="1216535"/>
            <a:ext cx="1368152" cy="26894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ZoneTexte 15"/>
          <p:cNvSpPr txBox="1"/>
          <p:nvPr/>
        </p:nvSpPr>
        <p:spPr>
          <a:xfrm>
            <a:off x="1566841" y="1213872"/>
            <a:ext cx="136815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/>
              <a:t>Data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7064588" y="1268760"/>
            <a:ext cx="410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err="1" smtClean="0"/>
              <a:t>Analyst’s</a:t>
            </a:r>
            <a:r>
              <a:rPr lang="fr-FR" sz="1800" b="1" dirty="0" smtClean="0"/>
              <a:t> actions</a:t>
            </a:r>
            <a:endParaRPr lang="fr-FR" sz="1800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7509304" y="1759658"/>
            <a:ext cx="1953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A1. </a:t>
            </a:r>
            <a:r>
              <a:rPr lang="fr-FR" sz="1600" dirty="0" err="1" smtClean="0"/>
              <a:t>Modify</a:t>
            </a:r>
            <a:r>
              <a:rPr lang="fr-FR" sz="1600" dirty="0" smtClean="0"/>
              <a:t> data</a:t>
            </a:r>
            <a:endParaRPr lang="fr-FR" sz="1600" dirty="0"/>
          </a:p>
        </p:txBody>
      </p:sp>
      <p:sp>
        <p:nvSpPr>
          <p:cNvPr id="34" name="ZoneTexte 33"/>
          <p:cNvSpPr txBox="1"/>
          <p:nvPr/>
        </p:nvSpPr>
        <p:spPr>
          <a:xfrm>
            <a:off x="7509304" y="2633621"/>
            <a:ext cx="2685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A4. Change </a:t>
            </a:r>
            <a:r>
              <a:rPr lang="fr-FR" sz="1600" dirty="0" err="1" smtClean="0"/>
              <a:t>parameters</a:t>
            </a:r>
            <a:endParaRPr lang="fr-FR" sz="1600" dirty="0"/>
          </a:p>
        </p:txBody>
      </p:sp>
      <p:sp>
        <p:nvSpPr>
          <p:cNvPr id="35" name="ZoneTexte 34"/>
          <p:cNvSpPr txBox="1"/>
          <p:nvPr/>
        </p:nvSpPr>
        <p:spPr>
          <a:xfrm>
            <a:off x="7509304" y="2050979"/>
            <a:ext cx="3585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A2. </a:t>
            </a:r>
            <a:r>
              <a:rPr lang="fr-FR" sz="1600" dirty="0" err="1" smtClean="0"/>
              <a:t>Constrain</a:t>
            </a:r>
            <a:r>
              <a:rPr lang="fr-FR" sz="1600" dirty="0" smtClean="0"/>
              <a:t> </a:t>
            </a:r>
            <a:r>
              <a:rPr lang="fr-FR" sz="1600" dirty="0" err="1"/>
              <a:t>algorithm</a:t>
            </a:r>
            <a:r>
              <a:rPr lang="fr-FR" sz="1600" dirty="0"/>
              <a:t> on </a:t>
            </a:r>
            <a:r>
              <a:rPr lang="fr-FR" sz="1600" dirty="0" smtClean="0"/>
              <a:t>data</a:t>
            </a:r>
            <a:endParaRPr lang="fr-FR" sz="1600" dirty="0"/>
          </a:p>
        </p:txBody>
      </p:sp>
      <p:sp>
        <p:nvSpPr>
          <p:cNvPr id="36" name="ZoneTexte 35"/>
          <p:cNvSpPr txBox="1"/>
          <p:nvPr/>
        </p:nvSpPr>
        <p:spPr>
          <a:xfrm>
            <a:off x="7509304" y="2924944"/>
            <a:ext cx="978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Explore</a:t>
            </a:r>
          </a:p>
        </p:txBody>
      </p:sp>
      <p:sp>
        <p:nvSpPr>
          <p:cNvPr id="37" name="Rectangle à coins arrondis 36"/>
          <p:cNvSpPr/>
          <p:nvPr/>
        </p:nvSpPr>
        <p:spPr>
          <a:xfrm>
            <a:off x="7366549" y="1236962"/>
            <a:ext cx="3826913" cy="2127925"/>
          </a:xfrm>
          <a:prstGeom prst="roundRect">
            <a:avLst/>
          </a:prstGeom>
          <a:noFill/>
          <a:ln>
            <a:solidFill>
              <a:srgbClr val="00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/>
          <p:cNvCxnSpPr>
            <a:stCxn id="36" idx="1"/>
          </p:cNvCxnSpPr>
          <p:nvPr/>
        </p:nvCxnSpPr>
        <p:spPr>
          <a:xfrm flipH="1">
            <a:off x="6934501" y="3094221"/>
            <a:ext cx="574803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 flipV="1">
            <a:off x="10062923" y="3607651"/>
            <a:ext cx="0" cy="191466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arrow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lèche droite à entaille 45"/>
          <p:cNvSpPr/>
          <p:nvPr/>
        </p:nvSpPr>
        <p:spPr>
          <a:xfrm>
            <a:off x="2934993" y="3394233"/>
            <a:ext cx="636655" cy="394539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 droite à entaille 46"/>
          <p:cNvSpPr/>
          <p:nvPr/>
        </p:nvSpPr>
        <p:spPr>
          <a:xfrm>
            <a:off x="4939800" y="3394233"/>
            <a:ext cx="636655" cy="394539"/>
          </a:xfrm>
          <a:prstGeom prst="notch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7509304" y="2342300"/>
            <a:ext cx="3817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A3. </a:t>
            </a:r>
            <a:r>
              <a:rPr lang="fr-FR" sz="1600" dirty="0" err="1" smtClean="0"/>
              <a:t>Constrain</a:t>
            </a:r>
            <a:r>
              <a:rPr lang="fr-FR" sz="1600" dirty="0" smtClean="0"/>
              <a:t> </a:t>
            </a:r>
            <a:r>
              <a:rPr lang="fr-FR" sz="1600" dirty="0" err="1"/>
              <a:t>algorithm</a:t>
            </a:r>
            <a:r>
              <a:rPr lang="fr-FR" sz="1600" dirty="0"/>
              <a:t> on </a:t>
            </a:r>
            <a:r>
              <a:rPr lang="fr-FR" sz="1600" dirty="0" err="1" smtClean="0"/>
              <a:t>results</a:t>
            </a:r>
            <a:endParaRPr lang="fr-FR" sz="1600" dirty="0"/>
          </a:p>
        </p:txBody>
      </p:sp>
      <p:sp>
        <p:nvSpPr>
          <p:cNvPr id="65" name="Espace réservé du contenu 2">
            <a:extLst>
              <a:ext uri="{FF2B5EF4-FFF2-40B4-BE49-F238E27FC236}">
                <a16:creationId xmlns="" xmlns:a16="http://schemas.microsoft.com/office/drawing/2014/main" id="{2ED0C6D5-A126-46F5-BF2A-445DE5434C7D}"/>
              </a:ext>
            </a:extLst>
          </p:cNvPr>
          <p:cNvSpPr txBox="1">
            <a:spLocks/>
          </p:cNvSpPr>
          <p:nvPr/>
        </p:nvSpPr>
        <p:spPr>
          <a:xfrm>
            <a:off x="1168337" y="5121964"/>
            <a:ext cx="4207583" cy="39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dirty="0" smtClean="0"/>
              <a:t>a </a:t>
            </a:r>
            <a:r>
              <a:rPr lang="fr-FR" dirty="0"/>
              <a:t>progressive </a:t>
            </a:r>
            <a:r>
              <a:rPr lang="fr-FR" dirty="0" err="1" smtClean="0"/>
              <a:t>algorithm</a:t>
            </a:r>
            <a:endParaRPr lang="fr-FR" dirty="0" smtClean="0"/>
          </a:p>
        </p:txBody>
      </p:sp>
      <p:sp>
        <p:nvSpPr>
          <p:cNvPr id="68" name="Espace réservé du contenu 2">
            <a:extLst>
              <a:ext uri="{FF2B5EF4-FFF2-40B4-BE49-F238E27FC236}">
                <a16:creationId xmlns="" xmlns:a16="http://schemas.microsoft.com/office/drawing/2014/main" id="{2ED0C6D5-A126-46F5-BF2A-445DE5434C7D}"/>
              </a:ext>
            </a:extLst>
          </p:cNvPr>
          <p:cNvSpPr txBox="1">
            <a:spLocks/>
          </p:cNvSpPr>
          <p:nvPr/>
        </p:nvSpPr>
        <p:spPr>
          <a:xfrm>
            <a:off x="1168337" y="5640342"/>
            <a:ext cx="4207583" cy="39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dirty="0" smtClean="0"/>
              <a:t>a </a:t>
            </a:r>
            <a:r>
              <a:rPr lang="fr-FR" dirty="0"/>
              <a:t>progressive </a:t>
            </a:r>
            <a:r>
              <a:rPr lang="fr-FR" dirty="0" err="1" smtClean="0"/>
              <a:t>visualization</a:t>
            </a:r>
            <a:endParaRPr lang="fr-FR" dirty="0" smtClean="0"/>
          </a:p>
        </p:txBody>
      </p:sp>
      <p:sp>
        <p:nvSpPr>
          <p:cNvPr id="69" name="Espace réservé du contenu 2">
            <a:extLst>
              <a:ext uri="{FF2B5EF4-FFF2-40B4-BE49-F238E27FC236}">
                <a16:creationId xmlns="" xmlns:a16="http://schemas.microsoft.com/office/drawing/2014/main" id="{2ED0C6D5-A126-46F5-BF2A-445DE5434C7D}"/>
              </a:ext>
            </a:extLst>
          </p:cNvPr>
          <p:cNvSpPr txBox="1">
            <a:spLocks/>
          </p:cNvSpPr>
          <p:nvPr/>
        </p:nvSpPr>
        <p:spPr>
          <a:xfrm>
            <a:off x="1168337" y="6158719"/>
            <a:ext cx="4207583" cy="39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dirty="0" smtClean="0"/>
              <a:t>interaction </a:t>
            </a:r>
            <a:r>
              <a:rPr lang="fr-FR" dirty="0" err="1" smtClean="0"/>
              <a:t>means</a:t>
            </a:r>
            <a:r>
              <a:rPr lang="fr-FR" dirty="0" smtClean="0"/>
              <a:t> for steering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7064588" y="1273247"/>
            <a:ext cx="4105716" cy="369332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 err="1" smtClean="0"/>
              <a:t>Analyst’s</a:t>
            </a:r>
            <a:r>
              <a:rPr lang="fr-FR" sz="1800" b="1" dirty="0" smtClean="0"/>
              <a:t> actions</a:t>
            </a:r>
            <a:endParaRPr lang="fr-FR" sz="1800" b="1" dirty="0"/>
          </a:p>
        </p:txBody>
      </p:sp>
      <p:sp>
        <p:nvSpPr>
          <p:cNvPr id="83" name="ZoneTexte 82"/>
          <p:cNvSpPr txBox="1"/>
          <p:nvPr/>
        </p:nvSpPr>
        <p:spPr>
          <a:xfrm>
            <a:off x="7509304" y="2051816"/>
            <a:ext cx="3585725" cy="338554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A2. </a:t>
            </a:r>
            <a:r>
              <a:rPr lang="fr-FR" sz="1600" b="1" dirty="0" err="1" smtClean="0"/>
              <a:t>Constrain</a:t>
            </a:r>
            <a:r>
              <a:rPr lang="fr-FR" sz="1600" b="1" dirty="0" smtClean="0"/>
              <a:t> </a:t>
            </a:r>
            <a:r>
              <a:rPr lang="fr-FR" sz="1600" b="1" dirty="0" err="1"/>
              <a:t>algorithm</a:t>
            </a:r>
            <a:r>
              <a:rPr lang="fr-FR" sz="1600" b="1" dirty="0"/>
              <a:t> on </a:t>
            </a:r>
            <a:r>
              <a:rPr lang="fr-FR" sz="1600" b="1" dirty="0" smtClean="0"/>
              <a:t>data</a:t>
            </a:r>
            <a:endParaRPr lang="fr-FR" sz="1600" b="1" dirty="0"/>
          </a:p>
        </p:txBody>
      </p:sp>
      <p:sp>
        <p:nvSpPr>
          <p:cNvPr id="86" name="ZoneTexte 85"/>
          <p:cNvSpPr txBox="1"/>
          <p:nvPr/>
        </p:nvSpPr>
        <p:spPr>
          <a:xfrm>
            <a:off x="7509304" y="2343137"/>
            <a:ext cx="3817684" cy="338554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A3. </a:t>
            </a:r>
            <a:r>
              <a:rPr lang="fr-FR" sz="1600" b="1" dirty="0" err="1" smtClean="0"/>
              <a:t>Constrain</a:t>
            </a:r>
            <a:r>
              <a:rPr lang="fr-FR" sz="1600" b="1" dirty="0" smtClean="0"/>
              <a:t> </a:t>
            </a:r>
            <a:r>
              <a:rPr lang="fr-FR" sz="1600" b="1" dirty="0" err="1"/>
              <a:t>algorithm</a:t>
            </a:r>
            <a:r>
              <a:rPr lang="fr-FR" sz="1600" b="1" dirty="0"/>
              <a:t> on </a:t>
            </a:r>
            <a:r>
              <a:rPr lang="fr-FR" sz="1600" b="1" dirty="0" err="1" smtClean="0"/>
              <a:t>results</a:t>
            </a:r>
            <a:endParaRPr lang="fr-FR" sz="1600" b="1" dirty="0"/>
          </a:p>
        </p:txBody>
      </p:sp>
      <p:cxnSp>
        <p:nvCxnSpPr>
          <p:cNvPr id="38" name="Connecteur droit avec flèche 37"/>
          <p:cNvCxnSpPr>
            <a:stCxn id="33" idx="1"/>
          </p:cNvCxnSpPr>
          <p:nvPr/>
        </p:nvCxnSpPr>
        <p:spPr>
          <a:xfrm flipH="1">
            <a:off x="2934993" y="1928935"/>
            <a:ext cx="4574311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35" idx="1"/>
          </p:cNvCxnSpPr>
          <p:nvPr/>
        </p:nvCxnSpPr>
        <p:spPr>
          <a:xfrm flipH="1">
            <a:off x="4939800" y="2220256"/>
            <a:ext cx="2569504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>
            <a:stCxn id="48" idx="1"/>
          </p:cNvCxnSpPr>
          <p:nvPr/>
        </p:nvCxnSpPr>
        <p:spPr>
          <a:xfrm flipH="1">
            <a:off x="4939800" y="2511577"/>
            <a:ext cx="2569504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34" idx="1"/>
          </p:cNvCxnSpPr>
          <p:nvPr/>
        </p:nvCxnSpPr>
        <p:spPr>
          <a:xfrm flipH="1">
            <a:off x="4939800" y="2802898"/>
            <a:ext cx="2569504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Graphique 21" descr="Tête avec engrenages">
            <a:extLst>
              <a:ext uri="{FF2B5EF4-FFF2-40B4-BE49-F238E27FC236}">
                <a16:creationId xmlns="" xmlns:a16="http://schemas.microsoft.com/office/drawing/2014/main" id="{E387DC85-9292-4556-AE98-FEB05ACFE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543461" y="2780928"/>
            <a:ext cx="927768" cy="927768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3.1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Clarifying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571648" y="1216535"/>
            <a:ext cx="136815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 smtClean="0"/>
              <a:t>Progressive </a:t>
            </a:r>
            <a:r>
              <a:rPr lang="fr-FR" dirty="0" err="1" smtClean="0"/>
              <a:t>Algorithm</a:t>
            </a:r>
            <a:endParaRPr lang="fr-FR" dirty="0"/>
          </a:p>
        </p:txBody>
      </p:sp>
      <p:cxnSp>
        <p:nvCxnSpPr>
          <p:cNvPr id="51" name="Connecteur droit avec flèche 50"/>
          <p:cNvCxnSpPr/>
          <p:nvPr/>
        </p:nvCxnSpPr>
        <p:spPr>
          <a:xfrm flipV="1">
            <a:off x="10063852" y="3607651"/>
            <a:ext cx="0" cy="191466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arrow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flipH="1">
            <a:off x="4940729" y="2220256"/>
            <a:ext cx="2569504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H="1">
            <a:off x="4940729" y="2511577"/>
            <a:ext cx="2569504" cy="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Graphique 21" descr="Tête avec engrenages">
            <a:extLst>
              <a:ext uri="{FF2B5EF4-FFF2-40B4-BE49-F238E27FC236}">
                <a16:creationId xmlns="" xmlns:a16="http://schemas.microsoft.com/office/drawing/2014/main" id="{E387DC85-9292-4556-AE98-FEB05ACFE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544390" y="2780928"/>
            <a:ext cx="927768" cy="927768"/>
          </a:xfrm>
          <a:prstGeom prst="rect">
            <a:avLst/>
          </a:prstGeom>
        </p:spPr>
      </p:pic>
      <p:cxnSp>
        <p:nvCxnSpPr>
          <p:cNvPr id="55" name="Connecteur droit 54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991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4" grpId="0" animBg="1"/>
      <p:bldP spid="14" grpId="1" animBg="1"/>
      <p:bldP spid="72" grpId="0" animBg="1"/>
      <p:bldP spid="22" grpId="1"/>
      <p:bldP spid="13" grpId="0" animBg="1"/>
      <p:bldP spid="15" grpId="0" animBg="1"/>
      <p:bldP spid="16" grpId="0"/>
      <p:bldP spid="32" grpId="0"/>
      <p:bldP spid="32" grpId="1"/>
      <p:bldP spid="33" grpId="1"/>
      <p:bldP spid="34" grpId="1"/>
      <p:bldP spid="35" grpId="0"/>
      <p:bldP spid="35" grpId="1"/>
      <p:bldP spid="36" grpId="1"/>
      <p:bldP spid="37" grpId="0" animBg="1"/>
      <p:bldP spid="46" grpId="0" animBg="1"/>
      <p:bldP spid="48" grpId="0"/>
      <p:bldP spid="48" grpId="1"/>
      <p:bldP spid="80" grpId="0"/>
      <p:bldP spid="83" grpId="0"/>
      <p:bldP spid="8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emi-tour 21"/>
          <p:cNvSpPr/>
          <p:nvPr/>
        </p:nvSpPr>
        <p:spPr>
          <a:xfrm rot="5400000" flipH="1">
            <a:off x="6819780" y="2300317"/>
            <a:ext cx="4464590" cy="3448890"/>
          </a:xfrm>
          <a:prstGeom prst="uturnArrow">
            <a:avLst>
              <a:gd name="adj1" fmla="val 12078"/>
              <a:gd name="adj2" fmla="val 13048"/>
              <a:gd name="adj3" fmla="val 13718"/>
              <a:gd name="adj4" fmla="val 43750"/>
              <a:gd name="adj5" fmla="val 4781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3352" y="1628800"/>
            <a:ext cx="8904311" cy="5035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33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</a:t>
            </a:r>
            <a:r>
              <a:rPr lang="fr-FR" dirty="0" smtClean="0"/>
              <a:t>2.3: A model of the </a:t>
            </a:r>
            <a:r>
              <a:rPr lang="fr-FR" dirty="0"/>
              <a:t>Progressive Visual </a:t>
            </a:r>
            <a:r>
              <a:rPr lang="fr-FR" dirty="0" err="1" smtClean="0"/>
              <a:t>Analytics</a:t>
            </a:r>
            <a:r>
              <a:rPr lang="fr-FR" dirty="0" smtClean="0"/>
              <a:t> </a:t>
            </a:r>
            <a:r>
              <a:rPr lang="fr-FR" dirty="0" err="1" smtClean="0"/>
              <a:t>workflow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3" name="Ellipse 12"/>
          <p:cNvSpPr/>
          <p:nvPr/>
        </p:nvSpPr>
        <p:spPr>
          <a:xfrm>
            <a:off x="6191245" y="2922379"/>
            <a:ext cx="2209470" cy="72008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000000"/>
                </a:solidFill>
                <a:latin typeface="+mj-lt"/>
              </a:rPr>
              <a:t>Visualization</a:t>
            </a:r>
            <a:endParaRPr lang="fr-FR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9901810" y="5373216"/>
            <a:ext cx="1512168" cy="6480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  <a:latin typeface="+mj-lt"/>
              </a:rPr>
              <a:t>Findings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Flèche vers la droite 30"/>
          <p:cNvSpPr/>
          <p:nvPr/>
        </p:nvSpPr>
        <p:spPr>
          <a:xfrm rot="21132464">
            <a:off x="2017337" y="3474322"/>
            <a:ext cx="4176393" cy="24778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vers la droite 31"/>
          <p:cNvSpPr/>
          <p:nvPr/>
        </p:nvSpPr>
        <p:spPr>
          <a:xfrm rot="1264634">
            <a:off x="1901591" y="4549897"/>
            <a:ext cx="3056033" cy="28472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5" name="Grouper 34"/>
          <p:cNvGrpSpPr/>
          <p:nvPr/>
        </p:nvGrpSpPr>
        <p:grpSpPr>
          <a:xfrm>
            <a:off x="5961865" y="3642459"/>
            <a:ext cx="1411568" cy="1591930"/>
            <a:chOff x="5874007" y="3265571"/>
            <a:chExt cx="1411568" cy="1591930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33" name="Flèche en arc 32"/>
            <p:cNvSpPr/>
            <p:nvPr/>
          </p:nvSpPr>
          <p:spPr>
            <a:xfrm rot="15681831" flipH="1">
              <a:off x="5915214" y="3487139"/>
              <a:ext cx="1512168" cy="1228555"/>
            </a:xfrm>
            <a:prstGeom prst="circularArrow">
              <a:avLst>
                <a:gd name="adj1" fmla="val 6487"/>
                <a:gd name="adj2" fmla="val 1471161"/>
                <a:gd name="adj3" fmla="val 17728634"/>
                <a:gd name="adj4" fmla="val 10652018"/>
                <a:gd name="adj5" fmla="val 16843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34" name="Flèche en arc 33"/>
            <p:cNvSpPr/>
            <p:nvPr/>
          </p:nvSpPr>
          <p:spPr>
            <a:xfrm rot="5087796" flipH="1">
              <a:off x="5732201" y="3407377"/>
              <a:ext cx="1512168" cy="1228555"/>
            </a:xfrm>
            <a:prstGeom prst="circularArrow">
              <a:avLst>
                <a:gd name="adj1" fmla="val 6487"/>
                <a:gd name="adj2" fmla="val 1471161"/>
                <a:gd name="adj3" fmla="val 17728634"/>
                <a:gd name="adj4" fmla="val 10652018"/>
                <a:gd name="adj5" fmla="val 16843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cxnSp>
        <p:nvCxnSpPr>
          <p:cNvPr id="42" name="Connecteur droit avec flèche 41"/>
          <p:cNvCxnSpPr/>
          <p:nvPr/>
        </p:nvCxnSpPr>
        <p:spPr>
          <a:xfrm flipH="1">
            <a:off x="2811558" y="2147455"/>
            <a:ext cx="1003508" cy="2235883"/>
          </a:xfrm>
          <a:prstGeom prst="straightConnector1">
            <a:avLst/>
          </a:prstGeom>
          <a:ln w="38100" cmpd="sng"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>
            <a:off x="4631160" y="2297545"/>
            <a:ext cx="192598" cy="1131455"/>
          </a:xfrm>
          <a:prstGeom prst="straightConnector1">
            <a:avLst/>
          </a:prstGeom>
          <a:ln w="38100" cmpd="sng"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/>
          <p:nvPr/>
        </p:nvCxnSpPr>
        <p:spPr>
          <a:xfrm>
            <a:off x="5024013" y="2459182"/>
            <a:ext cx="373157" cy="2747818"/>
          </a:xfrm>
          <a:prstGeom prst="straightConnector1">
            <a:avLst/>
          </a:prstGeom>
          <a:ln w="38100" cmpd="sng"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5770541" y="2594953"/>
            <a:ext cx="550835" cy="1599110"/>
          </a:xfrm>
          <a:prstGeom prst="straightConnector1">
            <a:avLst/>
          </a:prstGeom>
          <a:ln w="38100" cmpd="sng"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>
            <a:endCxn id="13" idx="7"/>
          </p:cNvCxnSpPr>
          <p:nvPr/>
        </p:nvCxnSpPr>
        <p:spPr>
          <a:xfrm flipH="1">
            <a:off x="8077146" y="2750743"/>
            <a:ext cx="403962" cy="277089"/>
          </a:xfrm>
          <a:prstGeom prst="straightConnector1">
            <a:avLst/>
          </a:prstGeom>
          <a:ln w="38100" cmpd="sng"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>
            <a:off x="8618921" y="5498978"/>
            <a:ext cx="1348297" cy="0"/>
          </a:xfrm>
          <a:prstGeom prst="straightConnector1">
            <a:avLst/>
          </a:prstGeom>
          <a:ln w="38100" cmpd="sng">
            <a:solidFill>
              <a:srgbClr val="753E3E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>
            <a:endCxn id="23" idx="2"/>
          </p:cNvCxnSpPr>
          <p:nvPr/>
        </p:nvCxnSpPr>
        <p:spPr>
          <a:xfrm flipV="1">
            <a:off x="10657894" y="6021288"/>
            <a:ext cx="0" cy="340257"/>
          </a:xfrm>
          <a:prstGeom prst="straightConnector1">
            <a:avLst/>
          </a:prstGeom>
          <a:ln w="38100" cmpd="sng">
            <a:solidFill>
              <a:srgbClr val="753E3E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>
            <a:off x="6864012" y="5705588"/>
            <a:ext cx="3035735" cy="0"/>
          </a:xfrm>
          <a:prstGeom prst="straightConnector1">
            <a:avLst/>
          </a:prstGeom>
          <a:ln w="38100" cmpd="sng">
            <a:solidFill>
              <a:srgbClr val="753E3E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3816012" y="2141240"/>
            <a:ext cx="6383617" cy="0"/>
          </a:xfrm>
          <a:prstGeom prst="line">
            <a:avLst/>
          </a:prstGeom>
          <a:ln w="38100" cmpd="sng"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4820467" y="2293640"/>
            <a:ext cx="5379162" cy="0"/>
          </a:xfrm>
          <a:prstGeom prst="line">
            <a:avLst/>
          </a:prstGeom>
          <a:ln w="38100" cmpd="sng"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5005194" y="2446040"/>
            <a:ext cx="5194435" cy="0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5764430" y="2598440"/>
            <a:ext cx="4440234" cy="0"/>
          </a:xfrm>
          <a:prstGeom prst="line">
            <a:avLst/>
          </a:prstGeom>
          <a:ln w="38100" cmpd="sng"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8476900" y="2750840"/>
            <a:ext cx="1727764" cy="0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 flipV="1">
            <a:off x="1160096" y="4316777"/>
            <a:ext cx="0" cy="2044768"/>
          </a:xfrm>
          <a:prstGeom prst="line">
            <a:avLst/>
          </a:prstGeom>
          <a:ln w="38100" cmpd="sng">
            <a:solidFill>
              <a:srgbClr val="753E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 flipV="1">
            <a:off x="8628422" y="3284984"/>
            <a:ext cx="0" cy="2213994"/>
          </a:xfrm>
          <a:prstGeom prst="line">
            <a:avLst/>
          </a:prstGeom>
          <a:ln w="38100" cmpd="sng">
            <a:solidFill>
              <a:srgbClr val="753E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>
            <a:stCxn id="13" idx="6"/>
          </p:cNvCxnSpPr>
          <p:nvPr/>
        </p:nvCxnSpPr>
        <p:spPr>
          <a:xfrm>
            <a:off x="8400715" y="3282419"/>
            <a:ext cx="229752" cy="0"/>
          </a:xfrm>
          <a:prstGeom prst="line">
            <a:avLst/>
          </a:prstGeom>
          <a:ln w="38100" cmpd="sng">
            <a:solidFill>
              <a:srgbClr val="753E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0" name="ZoneTexte 109"/>
          <p:cNvSpPr txBox="1"/>
          <p:nvPr/>
        </p:nvSpPr>
        <p:spPr>
          <a:xfrm rot="5400000">
            <a:off x="8109868" y="4462755"/>
            <a:ext cx="135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j-lt"/>
              </a:rPr>
              <a:t>observation</a:t>
            </a:r>
            <a:endParaRPr lang="fr-FR" sz="1600" dirty="0">
              <a:latin typeface="+mj-lt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7184000" y="5396117"/>
            <a:ext cx="135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j-lt"/>
              </a:rPr>
              <a:t>observation</a:t>
            </a:r>
            <a:endParaRPr lang="fr-FR" sz="1600" dirty="0">
              <a:latin typeface="+mj-lt"/>
            </a:endParaRPr>
          </a:p>
        </p:txBody>
      </p:sp>
      <p:sp>
        <p:nvSpPr>
          <p:cNvPr id="112" name="ZoneTexte 111"/>
          <p:cNvSpPr txBox="1"/>
          <p:nvPr/>
        </p:nvSpPr>
        <p:spPr>
          <a:xfrm>
            <a:off x="9339069" y="6331314"/>
            <a:ext cx="1206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j-lt"/>
              </a:rPr>
              <a:t>inspection</a:t>
            </a:r>
            <a:endParaRPr lang="fr-FR" sz="1600" dirty="0">
              <a:latin typeface="+mj-lt"/>
            </a:endParaRPr>
          </a:p>
        </p:txBody>
      </p:sp>
      <p:cxnSp>
        <p:nvCxnSpPr>
          <p:cNvPr id="58" name="Connecteur droit 57"/>
          <p:cNvCxnSpPr/>
          <p:nvPr/>
        </p:nvCxnSpPr>
        <p:spPr>
          <a:xfrm flipH="1">
            <a:off x="1140604" y="6356353"/>
            <a:ext cx="9521864" cy="0"/>
          </a:xfrm>
          <a:prstGeom prst="line">
            <a:avLst/>
          </a:prstGeom>
          <a:ln w="38100" cmpd="sng">
            <a:solidFill>
              <a:srgbClr val="753E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 flipH="1">
            <a:off x="1343472" y="1883387"/>
            <a:ext cx="988428" cy="1706477"/>
          </a:xfrm>
          <a:prstGeom prst="straightConnector1">
            <a:avLst/>
          </a:prstGeom>
          <a:ln w="38100" cmpd="sng"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2331899" y="1883387"/>
            <a:ext cx="7872765" cy="0"/>
          </a:xfrm>
          <a:prstGeom prst="line">
            <a:avLst/>
          </a:prstGeom>
          <a:ln w="3810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3.1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Clarifying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45419" y="3591681"/>
            <a:ext cx="1656184" cy="72008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+mj-lt"/>
              </a:rPr>
              <a:t>Data</a:t>
            </a:r>
            <a:endParaRPr lang="fr-FR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9901810" y="1792467"/>
            <a:ext cx="1512168" cy="1037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+mj-lt"/>
              </a:rPr>
              <a:t>Action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7" name="Espace réservé du contenu 2">
            <a:extLst>
              <a:ext uri="{FF2B5EF4-FFF2-40B4-BE49-F238E27FC236}">
                <a16:creationId xmlns="" xmlns:a16="http://schemas.microsoft.com/office/drawing/2014/main" id="{2ED0C6D5-A126-46F5-BF2A-445DE5434C7D}"/>
              </a:ext>
            </a:extLst>
          </p:cNvPr>
          <p:cNvSpPr txBox="1">
            <a:spLocks/>
          </p:cNvSpPr>
          <p:nvPr/>
        </p:nvSpPr>
        <p:spPr>
          <a:xfrm>
            <a:off x="9906631" y="3922404"/>
            <a:ext cx="1524413" cy="423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b="1" dirty="0" err="1" smtClean="0"/>
              <a:t>Human</a:t>
            </a:r>
            <a:endParaRPr lang="fr-FR" sz="2800" b="1" dirty="0" smtClean="0"/>
          </a:p>
        </p:txBody>
      </p:sp>
      <p:sp>
        <p:nvSpPr>
          <p:cNvPr id="14" name="Ellipse 13"/>
          <p:cNvSpPr/>
          <p:nvPr/>
        </p:nvSpPr>
        <p:spPr>
          <a:xfrm>
            <a:off x="4906592" y="5157192"/>
            <a:ext cx="2151856" cy="72008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+mj-lt"/>
              </a:rPr>
              <a:t>Model</a:t>
            </a:r>
            <a:endParaRPr lang="fr-FR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2" name="Espace réservé du contenu 2">
            <a:extLst>
              <a:ext uri="{FF2B5EF4-FFF2-40B4-BE49-F238E27FC236}">
                <a16:creationId xmlns="" xmlns:a16="http://schemas.microsoft.com/office/drawing/2014/main" id="{2ED0C6D5-A126-46F5-BF2A-445DE5434C7D}"/>
              </a:ext>
            </a:extLst>
          </p:cNvPr>
          <p:cNvSpPr txBox="1">
            <a:spLocks/>
          </p:cNvSpPr>
          <p:nvPr/>
        </p:nvSpPr>
        <p:spPr>
          <a:xfrm>
            <a:off x="263352" y="1133553"/>
            <a:ext cx="10369152" cy="4232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Evolution of the Visual </a:t>
            </a:r>
            <a:r>
              <a:rPr lang="fr-FR" dirty="0" err="1" smtClean="0"/>
              <a:t>Analytics</a:t>
            </a:r>
            <a:r>
              <a:rPr lang="fr-FR" dirty="0" smtClean="0"/>
              <a:t> model </a:t>
            </a:r>
            <a:r>
              <a:rPr lang="fr-FR" dirty="0" err="1" smtClean="0"/>
              <a:t>from</a:t>
            </a:r>
            <a:r>
              <a:rPr lang="fr-FR" dirty="0" smtClean="0"/>
              <a:t> Sacha et al. (2014)</a:t>
            </a:r>
          </a:p>
        </p:txBody>
      </p:sp>
      <p:cxnSp>
        <p:nvCxnSpPr>
          <p:cNvPr id="52" name="Connecteur droit 51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contenu 2">
            <a:extLst>
              <a:ext uri="{FF2B5EF4-FFF2-40B4-BE49-F238E27FC236}">
                <a16:creationId xmlns="" xmlns:a16="http://schemas.microsoft.com/office/drawing/2014/main" id="{2ED0C6D5-A126-46F5-BF2A-445DE5434C7D}"/>
              </a:ext>
            </a:extLst>
          </p:cNvPr>
          <p:cNvSpPr txBox="1">
            <a:spLocks/>
          </p:cNvSpPr>
          <p:nvPr/>
        </p:nvSpPr>
        <p:spPr>
          <a:xfrm>
            <a:off x="252879" y="1628800"/>
            <a:ext cx="2285969" cy="423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b="1" dirty="0" smtClean="0"/>
              <a:t>Computer</a:t>
            </a:r>
          </a:p>
        </p:txBody>
      </p:sp>
      <p:sp>
        <p:nvSpPr>
          <p:cNvPr id="84" name="Rectangle 83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94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13" grpId="0" animBg="1"/>
      <p:bldP spid="23" grpId="0" animBg="1"/>
      <p:bldP spid="31" grpId="0" animBg="1"/>
      <p:bldP spid="32" grpId="1" animBg="1"/>
      <p:bldP spid="110" grpId="0"/>
      <p:bldP spid="111" grpId="0"/>
      <p:bldP spid="112" grpId="0"/>
      <p:bldP spid="7" grpId="0" animBg="1"/>
      <p:bldP spid="12" grpId="0" animBg="1"/>
      <p:bldP spid="77" grpId="0"/>
      <p:bldP spid="14" grpId="0" animBg="1"/>
      <p:bldP spid="7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Demi-tour 145"/>
          <p:cNvSpPr/>
          <p:nvPr/>
        </p:nvSpPr>
        <p:spPr>
          <a:xfrm rot="5400000" flipH="1">
            <a:off x="6819780" y="2300317"/>
            <a:ext cx="4464590" cy="3448890"/>
          </a:xfrm>
          <a:prstGeom prst="uturnArrow">
            <a:avLst>
              <a:gd name="adj1" fmla="val 12078"/>
              <a:gd name="adj2" fmla="val 13048"/>
              <a:gd name="adj3" fmla="val 13718"/>
              <a:gd name="adj4" fmla="val 43750"/>
              <a:gd name="adj5" fmla="val 47814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263352" y="1628800"/>
            <a:ext cx="8904312" cy="5035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Flèche vers la droite 90"/>
          <p:cNvSpPr/>
          <p:nvPr/>
        </p:nvSpPr>
        <p:spPr>
          <a:xfrm rot="21132464">
            <a:off x="2017337" y="3474322"/>
            <a:ext cx="4176393" cy="24778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lèche vers la droite 95"/>
          <p:cNvSpPr/>
          <p:nvPr/>
        </p:nvSpPr>
        <p:spPr>
          <a:xfrm rot="1264634">
            <a:off x="1901591" y="4549897"/>
            <a:ext cx="3056033" cy="284724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/>
          <p:cNvSpPr/>
          <p:nvPr/>
        </p:nvSpPr>
        <p:spPr>
          <a:xfrm>
            <a:off x="6191245" y="2922379"/>
            <a:ext cx="2209470" cy="7200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rgbClr val="000000"/>
                </a:solidFill>
                <a:latin typeface="+mj-lt"/>
              </a:rPr>
              <a:t>Visualization</a:t>
            </a:r>
            <a:endParaRPr lang="fr-FR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9" name="Rectangle à coins arrondis 148"/>
          <p:cNvSpPr/>
          <p:nvPr/>
        </p:nvSpPr>
        <p:spPr>
          <a:xfrm>
            <a:off x="9901810" y="5373216"/>
            <a:ext cx="1512168" cy="6480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  <a:latin typeface="+mj-lt"/>
              </a:rPr>
              <a:t>Findings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89" name="Connecteur droit avec flèche 188"/>
          <p:cNvCxnSpPr/>
          <p:nvPr/>
        </p:nvCxnSpPr>
        <p:spPr>
          <a:xfrm>
            <a:off x="6600056" y="5709664"/>
            <a:ext cx="3301754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Ellipse 186"/>
          <p:cNvSpPr/>
          <p:nvPr/>
        </p:nvSpPr>
        <p:spPr>
          <a:xfrm>
            <a:off x="4906592" y="5157192"/>
            <a:ext cx="2151856" cy="7200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+mj-lt"/>
              </a:rPr>
              <a:t>Model</a:t>
            </a:r>
            <a:endParaRPr lang="fr-FR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52" name="Grouper 151"/>
          <p:cNvGrpSpPr/>
          <p:nvPr/>
        </p:nvGrpSpPr>
        <p:grpSpPr>
          <a:xfrm>
            <a:off x="5961865" y="3642459"/>
            <a:ext cx="1411568" cy="1591930"/>
            <a:chOff x="5874007" y="3265571"/>
            <a:chExt cx="1411568" cy="1591930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153" name="Flèche en arc 152"/>
            <p:cNvSpPr/>
            <p:nvPr/>
          </p:nvSpPr>
          <p:spPr>
            <a:xfrm rot="15681831" flipH="1">
              <a:off x="5915214" y="3487139"/>
              <a:ext cx="1512168" cy="1228555"/>
            </a:xfrm>
            <a:prstGeom prst="circularArrow">
              <a:avLst>
                <a:gd name="adj1" fmla="val 6487"/>
                <a:gd name="adj2" fmla="val 1471161"/>
                <a:gd name="adj3" fmla="val 17728634"/>
                <a:gd name="adj4" fmla="val 10652018"/>
                <a:gd name="adj5" fmla="val 16843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54" name="Flèche en arc 153"/>
            <p:cNvSpPr/>
            <p:nvPr/>
          </p:nvSpPr>
          <p:spPr>
            <a:xfrm rot="5087796" flipH="1">
              <a:off x="5732201" y="3407377"/>
              <a:ext cx="1512168" cy="1228555"/>
            </a:xfrm>
            <a:prstGeom prst="circularArrow">
              <a:avLst>
                <a:gd name="adj1" fmla="val 6487"/>
                <a:gd name="adj2" fmla="val 1471161"/>
                <a:gd name="adj3" fmla="val 17728634"/>
                <a:gd name="adj4" fmla="val 10652018"/>
                <a:gd name="adj5" fmla="val 16843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cxnSp>
        <p:nvCxnSpPr>
          <p:cNvPr id="155" name="Connecteur droit avec flèche 154"/>
          <p:cNvCxnSpPr/>
          <p:nvPr/>
        </p:nvCxnSpPr>
        <p:spPr>
          <a:xfrm flipH="1">
            <a:off x="2811558" y="2147455"/>
            <a:ext cx="1003508" cy="2235883"/>
          </a:xfrm>
          <a:prstGeom prst="straightConnector1">
            <a:avLst/>
          </a:prstGeom>
          <a:ln w="38100" cmpd="sng">
            <a:solidFill>
              <a:srgbClr val="7F7F7F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 flipH="1">
            <a:off x="4631160" y="2297545"/>
            <a:ext cx="192598" cy="1131455"/>
          </a:xfrm>
          <a:prstGeom prst="straightConnector1">
            <a:avLst/>
          </a:prstGeom>
          <a:ln w="38100" cmpd="sng">
            <a:solidFill>
              <a:srgbClr val="7F7F7F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>
            <a:off x="5024013" y="2459182"/>
            <a:ext cx="373157" cy="2747818"/>
          </a:xfrm>
          <a:prstGeom prst="straightConnector1">
            <a:avLst/>
          </a:prstGeom>
          <a:ln w="38100" cmpd="sng">
            <a:solidFill>
              <a:srgbClr val="7F7F7F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onnecteur droit avec flèche 157"/>
          <p:cNvCxnSpPr/>
          <p:nvPr/>
        </p:nvCxnSpPr>
        <p:spPr>
          <a:xfrm>
            <a:off x="5770541" y="2594953"/>
            <a:ext cx="550835" cy="1599110"/>
          </a:xfrm>
          <a:prstGeom prst="straightConnector1">
            <a:avLst/>
          </a:prstGeom>
          <a:ln w="38100" cmpd="sng">
            <a:solidFill>
              <a:srgbClr val="7F7F7F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avec flèche 158"/>
          <p:cNvCxnSpPr>
            <a:endCxn id="148" idx="7"/>
          </p:cNvCxnSpPr>
          <p:nvPr/>
        </p:nvCxnSpPr>
        <p:spPr>
          <a:xfrm flipH="1">
            <a:off x="8077146" y="2750743"/>
            <a:ext cx="403962" cy="277089"/>
          </a:xfrm>
          <a:prstGeom prst="straightConnector1">
            <a:avLst/>
          </a:prstGeom>
          <a:ln w="38100" cmpd="sng">
            <a:solidFill>
              <a:srgbClr val="7F7F7F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avec flèche 159"/>
          <p:cNvCxnSpPr/>
          <p:nvPr/>
        </p:nvCxnSpPr>
        <p:spPr>
          <a:xfrm>
            <a:off x="8618921" y="5498978"/>
            <a:ext cx="1348297" cy="0"/>
          </a:xfrm>
          <a:prstGeom prst="straightConnector1">
            <a:avLst/>
          </a:prstGeom>
          <a:ln w="38100" cmpd="sng">
            <a:solidFill>
              <a:srgbClr val="7F7F7F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onnecteur droit avec flèche 160"/>
          <p:cNvCxnSpPr>
            <a:endCxn id="149" idx="2"/>
          </p:cNvCxnSpPr>
          <p:nvPr/>
        </p:nvCxnSpPr>
        <p:spPr>
          <a:xfrm flipV="1">
            <a:off x="10657894" y="6021288"/>
            <a:ext cx="0" cy="340257"/>
          </a:xfrm>
          <a:prstGeom prst="straightConnector1">
            <a:avLst/>
          </a:prstGeom>
          <a:ln w="38100" cmpd="sng">
            <a:solidFill>
              <a:srgbClr val="7F7F7F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avec flèche 161"/>
          <p:cNvCxnSpPr/>
          <p:nvPr/>
        </p:nvCxnSpPr>
        <p:spPr>
          <a:xfrm>
            <a:off x="6909955" y="5705588"/>
            <a:ext cx="2989792" cy="0"/>
          </a:xfrm>
          <a:prstGeom prst="straightConnector1">
            <a:avLst/>
          </a:prstGeom>
          <a:ln w="38100" cmpd="sng">
            <a:solidFill>
              <a:srgbClr val="7F7F7F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162"/>
          <p:cNvCxnSpPr/>
          <p:nvPr/>
        </p:nvCxnSpPr>
        <p:spPr>
          <a:xfrm>
            <a:off x="3816012" y="2141240"/>
            <a:ext cx="6383617" cy="0"/>
          </a:xfrm>
          <a:prstGeom prst="line">
            <a:avLst/>
          </a:prstGeom>
          <a:ln w="38100" cmpd="sng">
            <a:solidFill>
              <a:srgbClr val="7F7F7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Connecteur droit 163"/>
          <p:cNvCxnSpPr/>
          <p:nvPr/>
        </p:nvCxnSpPr>
        <p:spPr>
          <a:xfrm>
            <a:off x="4820467" y="2293640"/>
            <a:ext cx="5379162" cy="0"/>
          </a:xfrm>
          <a:prstGeom prst="line">
            <a:avLst/>
          </a:prstGeom>
          <a:ln w="38100" cmpd="sng">
            <a:solidFill>
              <a:srgbClr val="7F7F7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Connecteur droit 164"/>
          <p:cNvCxnSpPr/>
          <p:nvPr/>
        </p:nvCxnSpPr>
        <p:spPr>
          <a:xfrm>
            <a:off x="5005194" y="2446040"/>
            <a:ext cx="5194435" cy="0"/>
          </a:xfrm>
          <a:prstGeom prst="line">
            <a:avLst/>
          </a:prstGeom>
          <a:ln w="3810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/>
          <p:cNvCxnSpPr/>
          <p:nvPr/>
        </p:nvCxnSpPr>
        <p:spPr>
          <a:xfrm>
            <a:off x="5764430" y="2598440"/>
            <a:ext cx="4440234" cy="0"/>
          </a:xfrm>
          <a:prstGeom prst="line">
            <a:avLst/>
          </a:prstGeom>
          <a:ln w="38100" cmpd="sng">
            <a:solidFill>
              <a:srgbClr val="7F7F7F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/>
          <p:cNvCxnSpPr/>
          <p:nvPr/>
        </p:nvCxnSpPr>
        <p:spPr>
          <a:xfrm>
            <a:off x="8476900" y="2750840"/>
            <a:ext cx="1727764" cy="0"/>
          </a:xfrm>
          <a:prstGeom prst="line">
            <a:avLst/>
          </a:prstGeom>
          <a:ln w="3810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/>
          <p:cNvCxnSpPr/>
          <p:nvPr/>
        </p:nvCxnSpPr>
        <p:spPr>
          <a:xfrm flipV="1">
            <a:off x="1162084" y="4316777"/>
            <a:ext cx="0" cy="2044768"/>
          </a:xfrm>
          <a:prstGeom prst="line">
            <a:avLst/>
          </a:prstGeom>
          <a:ln w="3810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/>
          <p:cNvCxnSpPr/>
          <p:nvPr/>
        </p:nvCxnSpPr>
        <p:spPr>
          <a:xfrm flipV="1">
            <a:off x="8628422" y="3284984"/>
            <a:ext cx="0" cy="2213994"/>
          </a:xfrm>
          <a:prstGeom prst="line">
            <a:avLst/>
          </a:prstGeom>
          <a:ln w="3810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/>
          <p:cNvCxnSpPr>
            <a:stCxn id="148" idx="6"/>
          </p:cNvCxnSpPr>
          <p:nvPr/>
        </p:nvCxnSpPr>
        <p:spPr>
          <a:xfrm>
            <a:off x="8400715" y="3282419"/>
            <a:ext cx="229752" cy="0"/>
          </a:xfrm>
          <a:prstGeom prst="line">
            <a:avLst/>
          </a:prstGeom>
          <a:ln w="3810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ZoneTexte 175"/>
          <p:cNvSpPr txBox="1"/>
          <p:nvPr/>
        </p:nvSpPr>
        <p:spPr>
          <a:xfrm rot="5400000">
            <a:off x="8109868" y="4462755"/>
            <a:ext cx="135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j-lt"/>
              </a:rPr>
              <a:t>observation</a:t>
            </a:r>
            <a:endParaRPr lang="fr-FR" sz="1600" dirty="0">
              <a:latin typeface="+mj-lt"/>
            </a:endParaRPr>
          </a:p>
        </p:txBody>
      </p:sp>
      <p:sp>
        <p:nvSpPr>
          <p:cNvPr id="177" name="ZoneTexte 176"/>
          <p:cNvSpPr txBox="1"/>
          <p:nvPr/>
        </p:nvSpPr>
        <p:spPr>
          <a:xfrm>
            <a:off x="7184000" y="5396117"/>
            <a:ext cx="135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j-lt"/>
              </a:rPr>
              <a:t>observation</a:t>
            </a:r>
            <a:endParaRPr lang="fr-FR" sz="1600" dirty="0">
              <a:latin typeface="+mj-lt"/>
            </a:endParaRPr>
          </a:p>
        </p:txBody>
      </p:sp>
      <p:sp>
        <p:nvSpPr>
          <p:cNvPr id="178" name="ZoneTexte 177"/>
          <p:cNvSpPr txBox="1"/>
          <p:nvPr/>
        </p:nvSpPr>
        <p:spPr>
          <a:xfrm>
            <a:off x="9339069" y="6331314"/>
            <a:ext cx="1206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+mj-lt"/>
              </a:rPr>
              <a:t>inspection</a:t>
            </a:r>
            <a:endParaRPr lang="fr-FR" sz="1600" dirty="0">
              <a:latin typeface="+mj-lt"/>
            </a:endParaRPr>
          </a:p>
        </p:txBody>
      </p:sp>
      <p:cxnSp>
        <p:nvCxnSpPr>
          <p:cNvPr id="179" name="Connecteur droit 178"/>
          <p:cNvCxnSpPr/>
          <p:nvPr/>
        </p:nvCxnSpPr>
        <p:spPr>
          <a:xfrm flipH="1">
            <a:off x="1143000" y="6356353"/>
            <a:ext cx="9519468" cy="0"/>
          </a:xfrm>
          <a:prstGeom prst="line">
            <a:avLst/>
          </a:prstGeom>
          <a:ln w="3810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avec flèche 179"/>
          <p:cNvCxnSpPr/>
          <p:nvPr/>
        </p:nvCxnSpPr>
        <p:spPr>
          <a:xfrm flipH="1">
            <a:off x="1343472" y="1883387"/>
            <a:ext cx="988428" cy="1708294"/>
          </a:xfrm>
          <a:prstGeom prst="straightConnector1">
            <a:avLst/>
          </a:prstGeom>
          <a:ln w="38100" cmpd="sng">
            <a:solidFill>
              <a:srgbClr val="7F7F7F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Connecteur droit 180"/>
          <p:cNvCxnSpPr/>
          <p:nvPr/>
        </p:nvCxnSpPr>
        <p:spPr>
          <a:xfrm>
            <a:off x="2331899" y="1883387"/>
            <a:ext cx="7872765" cy="0"/>
          </a:xfrm>
          <a:prstGeom prst="line">
            <a:avLst/>
          </a:prstGeom>
          <a:ln w="38100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Espace réservé du contenu 2">
            <a:extLst>
              <a:ext uri="{FF2B5EF4-FFF2-40B4-BE49-F238E27FC236}">
                <a16:creationId xmlns="" xmlns:a16="http://schemas.microsoft.com/office/drawing/2014/main" id="{2ED0C6D5-A126-46F5-BF2A-445DE5434C7D}"/>
              </a:ext>
            </a:extLst>
          </p:cNvPr>
          <p:cNvSpPr txBox="1">
            <a:spLocks/>
          </p:cNvSpPr>
          <p:nvPr/>
        </p:nvSpPr>
        <p:spPr>
          <a:xfrm>
            <a:off x="9906631" y="3922404"/>
            <a:ext cx="1524413" cy="423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b="1" dirty="0" err="1" smtClean="0"/>
              <a:t>Human</a:t>
            </a:r>
            <a:endParaRPr lang="fr-FR" sz="2800" b="1" dirty="0" smtClean="0"/>
          </a:p>
        </p:txBody>
      </p:sp>
      <p:sp>
        <p:nvSpPr>
          <p:cNvPr id="186" name="Espace réservé du contenu 2">
            <a:extLst>
              <a:ext uri="{FF2B5EF4-FFF2-40B4-BE49-F238E27FC236}">
                <a16:creationId xmlns="" xmlns:a16="http://schemas.microsoft.com/office/drawing/2014/main" id="{2ED0C6D5-A126-46F5-BF2A-445DE5434C7D}"/>
              </a:ext>
            </a:extLst>
          </p:cNvPr>
          <p:cNvSpPr txBox="1">
            <a:spLocks/>
          </p:cNvSpPr>
          <p:nvPr/>
        </p:nvSpPr>
        <p:spPr>
          <a:xfrm>
            <a:off x="252879" y="1628800"/>
            <a:ext cx="2285969" cy="4232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800" b="1" dirty="0" smtClean="0"/>
              <a:t>Computer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34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</a:t>
            </a:r>
            <a:r>
              <a:rPr lang="fr-FR" dirty="0" smtClean="0"/>
              <a:t>2.3: A model of the </a:t>
            </a:r>
            <a:r>
              <a:rPr lang="fr-FR" dirty="0"/>
              <a:t>Progressive Visual </a:t>
            </a:r>
            <a:r>
              <a:rPr lang="fr-FR" dirty="0" err="1" smtClean="0"/>
              <a:t>Analytics</a:t>
            </a:r>
            <a:r>
              <a:rPr lang="fr-FR" dirty="0" smtClean="0"/>
              <a:t> </a:t>
            </a:r>
            <a:r>
              <a:rPr lang="fr-FR" dirty="0" err="1" smtClean="0"/>
              <a:t>workflow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38" name="Connecteur droit avec flèche 37"/>
          <p:cNvCxnSpPr>
            <a:endCxn id="183" idx="7"/>
          </p:cNvCxnSpPr>
          <p:nvPr/>
        </p:nvCxnSpPr>
        <p:spPr>
          <a:xfrm flipH="1">
            <a:off x="1759060" y="1968500"/>
            <a:ext cx="988354" cy="1728634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>
            <a:off x="2709333" y="1988840"/>
            <a:ext cx="7490994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ZoneTexte 104"/>
          <p:cNvSpPr txBox="1"/>
          <p:nvPr/>
        </p:nvSpPr>
        <p:spPr>
          <a:xfrm rot="17900838">
            <a:off x="1626113" y="2363664"/>
            <a:ext cx="1432103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+mj-lt"/>
              </a:rPr>
              <a:t>A1. data</a:t>
            </a:r>
            <a:br>
              <a:rPr lang="fr-FR" sz="1600" b="1" dirty="0" smtClean="0">
                <a:latin typeface="+mj-lt"/>
              </a:rPr>
            </a:br>
            <a:r>
              <a:rPr lang="fr-FR" sz="1600" b="1" dirty="0" smtClean="0">
                <a:latin typeface="+mj-lt"/>
              </a:rPr>
              <a:t>modification</a:t>
            </a:r>
            <a:endParaRPr lang="fr-FR" sz="1600" b="1" dirty="0">
              <a:latin typeface="+mj-lt"/>
            </a:endParaRPr>
          </a:p>
        </p:txBody>
      </p:sp>
      <p:sp>
        <p:nvSpPr>
          <p:cNvPr id="54" name="Flèche vers la droite 53"/>
          <p:cNvSpPr/>
          <p:nvPr/>
        </p:nvSpPr>
        <p:spPr>
          <a:xfrm>
            <a:off x="1415480" y="5416036"/>
            <a:ext cx="3474669" cy="239920"/>
          </a:xfrm>
          <a:prstGeom prst="rightArrow">
            <a:avLst/>
          </a:prstGeom>
          <a:solidFill>
            <a:srgbClr val="FF0000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lèche vers la droite 54"/>
          <p:cNvSpPr/>
          <p:nvPr/>
        </p:nvSpPr>
        <p:spPr>
          <a:xfrm rot="16200000">
            <a:off x="617260" y="4760143"/>
            <a:ext cx="1452424" cy="220031"/>
          </a:xfrm>
          <a:prstGeom prst="rightArrow">
            <a:avLst>
              <a:gd name="adj1" fmla="val 50000"/>
              <a:gd name="adj2" fmla="val 0"/>
            </a:avLst>
          </a:prstGeom>
          <a:solidFill>
            <a:srgbClr val="FF0000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8" name="Connecteur droit avec flèche 77"/>
          <p:cNvCxnSpPr/>
          <p:nvPr/>
        </p:nvCxnSpPr>
        <p:spPr>
          <a:xfrm>
            <a:off x="3666226" y="5998198"/>
            <a:ext cx="6385921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79"/>
          <p:cNvCxnSpPr/>
          <p:nvPr/>
        </p:nvCxnSpPr>
        <p:spPr>
          <a:xfrm flipV="1">
            <a:off x="3703861" y="5811614"/>
            <a:ext cx="0" cy="169141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ZoneTexte 82"/>
          <p:cNvSpPr txBox="1"/>
          <p:nvPr/>
        </p:nvSpPr>
        <p:spPr>
          <a:xfrm>
            <a:off x="7898013" y="5970766"/>
            <a:ext cx="11286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  <a:latin typeface="+mj-lt"/>
              </a:rPr>
              <a:t>checking</a:t>
            </a:r>
            <a:endParaRPr lang="fr-FR" sz="1600" b="1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88" name="Connecteur droit 87"/>
          <p:cNvCxnSpPr/>
          <p:nvPr/>
        </p:nvCxnSpPr>
        <p:spPr>
          <a:xfrm>
            <a:off x="4254500" y="2222182"/>
            <a:ext cx="6005169" cy="0"/>
          </a:xfrm>
          <a:prstGeom prst="line">
            <a:avLst/>
          </a:prstGeom>
          <a:ln w="7620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>
            <a:off x="3402542" y="2086672"/>
            <a:ext cx="6785119" cy="0"/>
          </a:xfrm>
          <a:prstGeom prst="line">
            <a:avLst/>
          </a:prstGeom>
          <a:ln w="76200" cmpd="sng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/>
          <p:cNvCxnSpPr>
            <a:endCxn id="8" idx="0"/>
          </p:cNvCxnSpPr>
          <p:nvPr/>
        </p:nvCxnSpPr>
        <p:spPr>
          <a:xfrm flipH="1">
            <a:off x="3684567" y="2196042"/>
            <a:ext cx="598405" cy="2408176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/>
          <p:cNvCxnSpPr>
            <a:endCxn id="2" idx="0"/>
          </p:cNvCxnSpPr>
          <p:nvPr/>
        </p:nvCxnSpPr>
        <p:spPr>
          <a:xfrm flipH="1">
            <a:off x="2464429" y="2066636"/>
            <a:ext cx="973476" cy="2753606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3.1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Clarifying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interaction in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0" name="Espace réservé du contenu 2">
            <a:extLst>
              <a:ext uri="{FF2B5EF4-FFF2-40B4-BE49-F238E27FC236}">
                <a16:creationId xmlns="" xmlns:a16="http://schemas.microsoft.com/office/drawing/2014/main" id="{2ED0C6D5-A126-46F5-BF2A-445DE5434C7D}"/>
              </a:ext>
            </a:extLst>
          </p:cNvPr>
          <p:cNvSpPr txBox="1">
            <a:spLocks/>
          </p:cNvSpPr>
          <p:nvPr/>
        </p:nvSpPr>
        <p:spPr>
          <a:xfrm>
            <a:off x="263352" y="1133553"/>
            <a:ext cx="10369152" cy="4232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smtClean="0"/>
              <a:t>Evolution of the Visual </a:t>
            </a:r>
            <a:r>
              <a:rPr lang="fr-FR" dirty="0" err="1" smtClean="0"/>
              <a:t>Analytics</a:t>
            </a:r>
            <a:r>
              <a:rPr lang="fr-FR" dirty="0" smtClean="0"/>
              <a:t> model </a:t>
            </a:r>
            <a:r>
              <a:rPr lang="fr-FR" dirty="0" err="1" smtClean="0"/>
              <a:t>from</a:t>
            </a:r>
            <a:r>
              <a:rPr lang="fr-FR" dirty="0" smtClean="0"/>
              <a:t> Sacha et al. (2014)</a:t>
            </a:r>
          </a:p>
        </p:txBody>
      </p:sp>
      <p:sp>
        <p:nvSpPr>
          <p:cNvPr id="72" name="ZoneTexte 71"/>
          <p:cNvSpPr txBox="1"/>
          <p:nvPr/>
        </p:nvSpPr>
        <p:spPr>
          <a:xfrm rot="17366033">
            <a:off x="1602494" y="3033650"/>
            <a:ext cx="24875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+mj-lt"/>
              </a:rPr>
              <a:t>A4. </a:t>
            </a:r>
            <a:r>
              <a:rPr lang="fr-FR" sz="1600" b="1" dirty="0" err="1" smtClean="0">
                <a:latin typeface="+mj-lt"/>
              </a:rPr>
              <a:t>parameter</a:t>
            </a:r>
            <a:r>
              <a:rPr lang="fr-FR" sz="1600" b="1" dirty="0" smtClean="0">
                <a:latin typeface="+mj-lt"/>
              </a:rPr>
              <a:t> change</a:t>
            </a:r>
            <a:endParaRPr lang="fr-FR" sz="1600" b="1" dirty="0">
              <a:latin typeface="+mj-lt"/>
            </a:endParaRPr>
          </a:p>
        </p:txBody>
      </p:sp>
      <p:sp>
        <p:nvSpPr>
          <p:cNvPr id="73" name="ZoneTexte 72"/>
          <p:cNvSpPr txBox="1"/>
          <p:nvPr/>
        </p:nvSpPr>
        <p:spPr>
          <a:xfrm rot="17017488">
            <a:off x="2572615" y="3074894"/>
            <a:ext cx="2314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+mj-lt"/>
              </a:rPr>
              <a:t>A2. </a:t>
            </a:r>
            <a:r>
              <a:rPr lang="fr-FR" sz="1600" b="1" dirty="0" err="1" smtClean="0">
                <a:latin typeface="+mj-lt"/>
              </a:rPr>
              <a:t>constrain</a:t>
            </a:r>
            <a:r>
              <a:rPr lang="fr-FR" sz="1600" b="1" dirty="0" smtClean="0">
                <a:latin typeface="+mj-lt"/>
              </a:rPr>
              <a:t> on data</a:t>
            </a:r>
            <a:endParaRPr lang="fr-FR" sz="1600" b="1" dirty="0">
              <a:latin typeface="+mj-lt"/>
            </a:endParaRPr>
          </a:p>
        </p:txBody>
      </p:sp>
      <p:sp>
        <p:nvSpPr>
          <p:cNvPr id="74" name="ZoneTexte 73"/>
          <p:cNvSpPr txBox="1"/>
          <p:nvPr/>
        </p:nvSpPr>
        <p:spPr>
          <a:xfrm rot="17017488">
            <a:off x="3021309" y="3183491"/>
            <a:ext cx="2457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+mj-lt"/>
              </a:rPr>
              <a:t>A3. </a:t>
            </a:r>
            <a:r>
              <a:rPr lang="fr-FR" sz="1600" b="1" dirty="0" err="1" smtClean="0">
                <a:latin typeface="+mj-lt"/>
              </a:rPr>
              <a:t>constrain</a:t>
            </a:r>
            <a:r>
              <a:rPr lang="fr-FR" sz="1600" b="1" dirty="0" smtClean="0">
                <a:latin typeface="+mj-lt"/>
              </a:rPr>
              <a:t> on </a:t>
            </a:r>
            <a:r>
              <a:rPr lang="fr-FR" sz="1600" b="1" dirty="0" err="1" smtClean="0">
                <a:latin typeface="+mj-lt"/>
              </a:rPr>
              <a:t>results</a:t>
            </a:r>
            <a:endParaRPr lang="fr-FR" sz="16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7128" y="4604218"/>
            <a:ext cx="1414878" cy="1196468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fr-FR" dirty="0" err="1" smtClean="0">
                <a:solidFill>
                  <a:srgbClr val="000000"/>
                </a:solidFill>
                <a:latin typeface="+mj-lt"/>
              </a:rPr>
              <a:t>Algorithm</a:t>
            </a:r>
            <a:endParaRPr lang="fr-FR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643" y="5326437"/>
            <a:ext cx="432369" cy="432368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748" y="4985275"/>
            <a:ext cx="427437" cy="427436"/>
          </a:xfrm>
          <a:prstGeom prst="rect">
            <a:avLst/>
          </a:prstGeom>
        </p:spPr>
      </p:pic>
      <p:sp>
        <p:nvSpPr>
          <p:cNvPr id="2" name="Rectangle à coins arrondis 1"/>
          <p:cNvSpPr/>
          <p:nvPr/>
        </p:nvSpPr>
        <p:spPr>
          <a:xfrm>
            <a:off x="1792692" y="4820242"/>
            <a:ext cx="1343473" cy="369137"/>
          </a:xfrm>
          <a:prstGeom prst="round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 smtClean="0">
                <a:solidFill>
                  <a:srgbClr val="000000"/>
                </a:solidFill>
                <a:latin typeface="+mj-lt"/>
              </a:rPr>
              <a:t>Parameters</a:t>
            </a:r>
            <a:endParaRPr lang="fr-FR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1792692" y="5324298"/>
            <a:ext cx="1343472" cy="379074"/>
          </a:xfrm>
          <a:prstGeom prst="round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Data</a:t>
            </a:r>
            <a:endParaRPr lang="fr-FR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" name="Triangle isocèle 26"/>
          <p:cNvSpPr/>
          <p:nvPr/>
        </p:nvSpPr>
        <p:spPr>
          <a:xfrm rot="5400000">
            <a:off x="4402346" y="5435822"/>
            <a:ext cx="419028" cy="21635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Triangle isocèle 83"/>
          <p:cNvSpPr/>
          <p:nvPr/>
        </p:nvSpPr>
        <p:spPr>
          <a:xfrm rot="5400000">
            <a:off x="4521679" y="5442030"/>
            <a:ext cx="421408" cy="20631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Triangle isocèle 92"/>
          <p:cNvSpPr/>
          <p:nvPr/>
        </p:nvSpPr>
        <p:spPr>
          <a:xfrm rot="5400000">
            <a:off x="9412053" y="5812059"/>
            <a:ext cx="373812" cy="3761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Triangle isocèle 93"/>
          <p:cNvSpPr/>
          <p:nvPr/>
        </p:nvSpPr>
        <p:spPr>
          <a:xfrm rot="5400000">
            <a:off x="9164268" y="5816644"/>
            <a:ext cx="369019" cy="3622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" name="Rectangle à coins arrondis 183"/>
          <p:cNvSpPr/>
          <p:nvPr/>
        </p:nvSpPr>
        <p:spPr>
          <a:xfrm>
            <a:off x="9901810" y="1792467"/>
            <a:ext cx="1512168" cy="103737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  <a:latin typeface="+mj-lt"/>
              </a:rPr>
              <a:t>Action</a:t>
            </a:r>
            <a:endParaRPr lang="fr-F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3" name="Ellipse 182"/>
          <p:cNvSpPr/>
          <p:nvPr/>
        </p:nvSpPr>
        <p:spPr>
          <a:xfrm>
            <a:off x="345419" y="3591681"/>
            <a:ext cx="1656184" cy="720080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000000"/>
                </a:solidFill>
                <a:latin typeface="+mj-lt"/>
              </a:rPr>
              <a:t>Data</a:t>
            </a:r>
            <a:endParaRPr lang="fr-FR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0" name="Triangle isocèle 189"/>
          <p:cNvSpPr/>
          <p:nvPr/>
        </p:nvSpPr>
        <p:spPr>
          <a:xfrm rot="5400000">
            <a:off x="9261716" y="5523525"/>
            <a:ext cx="373812" cy="37618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Triangle isocèle 190"/>
          <p:cNvSpPr/>
          <p:nvPr/>
        </p:nvSpPr>
        <p:spPr>
          <a:xfrm rot="5400000">
            <a:off x="9013931" y="5528110"/>
            <a:ext cx="369019" cy="36222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9" name="Connecteur droit 78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ZoneTexte 96"/>
          <p:cNvSpPr txBox="1"/>
          <p:nvPr/>
        </p:nvSpPr>
        <p:spPr>
          <a:xfrm>
            <a:off x="7184000" y="5398549"/>
            <a:ext cx="135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+mj-lt"/>
              </a:rPr>
              <a:t>observation</a:t>
            </a:r>
            <a:endParaRPr lang="fr-FR" sz="1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891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177" grpId="0"/>
      <p:bldP spid="105" grpId="0"/>
      <p:bldP spid="54" grpId="0" animBg="1"/>
      <p:bldP spid="55" grpId="0" animBg="1"/>
      <p:bldP spid="83" grpId="0"/>
      <p:bldP spid="72" grpId="0"/>
      <p:bldP spid="73" grpId="0"/>
      <p:bldP spid="74" grpId="0"/>
      <p:bldP spid="8" grpId="0" animBg="1"/>
      <p:bldP spid="2" grpId="0" animBg="1"/>
      <p:bldP spid="52" grpId="0" animBg="1"/>
      <p:bldP spid="27" grpId="0" animBg="1"/>
      <p:bldP spid="84" grpId="0" animBg="1"/>
      <p:bldP spid="93" grpId="0" animBg="1"/>
      <p:bldP spid="94" grpId="0" animBg="1"/>
      <p:bldP spid="190" grpId="0" animBg="1"/>
      <p:bldP spid="191" grpId="0" animBg="1"/>
      <p:bldP spid="9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fr-FR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Visual Analytics to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/>
              <a:t>Interaction 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Sequential</a:t>
            </a:r>
            <a:r>
              <a:rPr lang="fr-FR" dirty="0" smtClean="0"/>
              <a:t> Pattern </a:t>
            </a:r>
            <a:r>
              <a:rPr lang="fr-FR" dirty="0"/>
              <a:t>Mining and Progressive Visual Analytics</a:t>
            </a:r>
          </a:p>
          <a:p>
            <a:pPr marL="800100" lvl="1" indent="-3429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Contributions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Clarifying</a:t>
            </a:r>
            <a:r>
              <a:rPr lang="fr-FR" dirty="0" smtClean="0"/>
              <a:t> interaction </a:t>
            </a:r>
            <a:r>
              <a:rPr lang="fr-FR" dirty="0"/>
              <a:t>in Progressive Visual </a:t>
            </a:r>
            <a:r>
              <a:rPr lang="fr-FR" dirty="0" err="1" smtClean="0"/>
              <a:t>Analytics</a:t>
            </a:r>
            <a:endParaRPr lang="fr-FR" dirty="0" smtClean="0"/>
          </a:p>
          <a:p>
            <a:pPr marL="1200150" lvl="2" indent="-342900">
              <a:buFont typeface="+mj-lt"/>
              <a:buAutoNum type="arabicPeriod"/>
            </a:pPr>
            <a:r>
              <a:rPr lang="fr-FR" dirty="0" smtClean="0"/>
              <a:t>A </a:t>
            </a:r>
            <a:r>
              <a:rPr lang="fr-FR" dirty="0" err="1" smtClean="0"/>
              <a:t>framework</a:t>
            </a:r>
            <a:r>
              <a:rPr lang="fr-FR" dirty="0" smtClean="0"/>
              <a:t> of actions </a:t>
            </a:r>
            <a:r>
              <a:rPr lang="fr-FR" dirty="0" err="1" smtClean="0"/>
              <a:t>performed</a:t>
            </a:r>
            <a:r>
              <a:rPr lang="fr-FR" dirty="0" smtClean="0"/>
              <a:t> to </a:t>
            </a:r>
            <a:r>
              <a:rPr lang="fr-FR" dirty="0" err="1" smtClean="0"/>
              <a:t>interact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a PVA system</a:t>
            </a:r>
          </a:p>
          <a:p>
            <a:pPr marL="1200150" lvl="2" indent="-342900">
              <a:buFont typeface="+mj-lt"/>
              <a:buAutoNum type="arabicPeriod"/>
            </a:pPr>
            <a:r>
              <a:rPr lang="fr-FR" b="1" dirty="0" smtClean="0"/>
              <a:t>An </a:t>
            </a:r>
            <a:r>
              <a:rPr lang="fr-FR" b="1" dirty="0" err="1" smtClean="0"/>
              <a:t>updated</a:t>
            </a:r>
            <a:r>
              <a:rPr lang="fr-FR" b="1" dirty="0" smtClean="0"/>
              <a:t> </a:t>
            </a:r>
            <a:r>
              <a:rPr lang="fr-FR" b="1" dirty="0" err="1" smtClean="0"/>
              <a:t>definition</a:t>
            </a:r>
            <a:r>
              <a:rPr lang="fr-FR" b="1" dirty="0" smtClean="0"/>
              <a:t> of Progressive Visual </a:t>
            </a:r>
            <a:r>
              <a:rPr lang="fr-FR" b="1" dirty="0" err="1" smtClean="0"/>
              <a:t>Analytics</a:t>
            </a:r>
            <a:endParaRPr lang="fr-FR" b="1" dirty="0" smtClean="0"/>
          </a:p>
          <a:p>
            <a:pPr marL="1657350" lvl="3" indent="-342900">
              <a:buFont typeface="+mj-lt"/>
              <a:buAutoNum type="arabicPeriod"/>
            </a:pPr>
            <a:r>
              <a:rPr lang="fr-FR" b="1" dirty="0" smtClean="0"/>
              <a:t>A </a:t>
            </a:r>
            <a:r>
              <a:rPr lang="fr-FR" b="1" dirty="0" err="1" smtClean="0"/>
              <a:t>definition</a:t>
            </a:r>
            <a:r>
              <a:rPr lang="fr-FR" b="1" dirty="0" smtClean="0"/>
              <a:t> of « steering »</a:t>
            </a:r>
          </a:p>
          <a:p>
            <a:pPr marL="1657350" lvl="3" indent="-342900">
              <a:buFont typeface="+mj-lt"/>
              <a:buAutoNum type="arabicPeriod"/>
            </a:pPr>
            <a:r>
              <a:rPr lang="fr-FR" b="1" dirty="0" smtClean="0"/>
              <a:t>A </a:t>
            </a:r>
            <a:r>
              <a:rPr lang="fr-FR" b="1" dirty="0" err="1" smtClean="0"/>
              <a:t>definition</a:t>
            </a:r>
            <a:r>
              <a:rPr lang="fr-FR" b="1" dirty="0" smtClean="0"/>
              <a:t> of « PVA system »</a:t>
            </a:r>
          </a:p>
          <a:p>
            <a:pPr marL="1657350" lvl="3" indent="-342900">
              <a:buFont typeface="+mj-lt"/>
              <a:buAutoNum type="arabicPeriod"/>
            </a:pPr>
            <a:r>
              <a:rPr lang="fr-FR" b="1" dirty="0" smtClean="0"/>
              <a:t>A model of the PVA </a:t>
            </a:r>
            <a:r>
              <a:rPr lang="fr-FR" b="1" dirty="0" err="1" smtClean="0"/>
              <a:t>workflow</a:t>
            </a:r>
            <a:endParaRPr lang="fr-FR" b="1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Implementing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Progressive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Pattern Mining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>
                <a:solidFill>
                  <a:srgbClr val="BFBFBF"/>
                </a:solidFill>
              </a:rPr>
              <a:t>Evaluating</a:t>
            </a:r>
            <a:r>
              <a:rPr lang="fr-FR" dirty="0">
                <a:solidFill>
                  <a:srgbClr val="BFBFBF"/>
                </a:solidFill>
              </a:rPr>
              <a:t> the impact of </a:t>
            </a:r>
            <a:r>
              <a:rPr lang="fr-FR" dirty="0" err="1">
                <a:solidFill>
                  <a:srgbClr val="BFBFBF"/>
                </a:solidFill>
              </a:rPr>
              <a:t>progressiveness</a:t>
            </a:r>
            <a:r>
              <a:rPr lang="fr-FR" dirty="0">
                <a:solidFill>
                  <a:srgbClr val="BFBFBF"/>
                </a:solidFill>
              </a:rPr>
              <a:t> on </a:t>
            </a:r>
            <a:r>
              <a:rPr lang="fr-FR" dirty="0" err="1">
                <a:solidFill>
                  <a:srgbClr val="BFBFBF"/>
                </a:solidFill>
              </a:rPr>
              <a:t>analysis</a:t>
            </a:r>
            <a:r>
              <a:rPr lang="fr-FR" dirty="0">
                <a:solidFill>
                  <a:srgbClr val="BFBFBF"/>
                </a:solidFill>
              </a:rPr>
              <a:t> </a:t>
            </a:r>
            <a:r>
              <a:rPr lang="fr-FR" dirty="0" err="1">
                <a:solidFill>
                  <a:srgbClr val="BFBFBF"/>
                </a:solidFill>
              </a:rPr>
              <a:t>tasks</a:t>
            </a:r>
            <a:endParaRPr lang="fr-FR" dirty="0">
              <a:solidFill>
                <a:srgbClr val="BFBFB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rgbClr val="BFBFB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Conclusion and Discussion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dirty="0" smtClean="0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905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fr-FR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Visual Analytics to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/>
              <a:t>Interaction 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Sequential</a:t>
            </a:r>
            <a:r>
              <a:rPr lang="fr-FR" dirty="0" smtClean="0"/>
              <a:t> Pattern </a:t>
            </a:r>
            <a:r>
              <a:rPr lang="fr-FR" dirty="0"/>
              <a:t>Mining and Progressive Visual Analytics</a:t>
            </a:r>
          </a:p>
          <a:p>
            <a:pPr marL="800100" lvl="1" indent="-3429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Contributions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Clarifying</a:t>
            </a:r>
            <a:r>
              <a:rPr lang="fr-FR" dirty="0" smtClean="0"/>
              <a:t> interaction </a:t>
            </a:r>
            <a:r>
              <a:rPr lang="fr-FR" dirty="0"/>
              <a:t>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b="1" dirty="0" err="1" smtClean="0"/>
              <a:t>Implementing</a:t>
            </a:r>
            <a:r>
              <a:rPr lang="fr-FR" b="1" dirty="0" smtClean="0"/>
              <a:t> Progressive </a:t>
            </a:r>
            <a:r>
              <a:rPr lang="fr-FR" b="1" dirty="0"/>
              <a:t>Pattern Mining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>
                <a:solidFill>
                  <a:srgbClr val="BFBFBF"/>
                </a:solidFill>
              </a:rPr>
              <a:t>Evaluating</a:t>
            </a:r>
            <a:r>
              <a:rPr lang="fr-FR" dirty="0">
                <a:solidFill>
                  <a:srgbClr val="BFBFBF"/>
                </a:solidFill>
              </a:rPr>
              <a:t> the impact of </a:t>
            </a:r>
            <a:r>
              <a:rPr lang="fr-FR" dirty="0" err="1">
                <a:solidFill>
                  <a:srgbClr val="BFBFBF"/>
                </a:solidFill>
              </a:rPr>
              <a:t>progressiveness</a:t>
            </a:r>
            <a:r>
              <a:rPr lang="fr-FR" dirty="0">
                <a:solidFill>
                  <a:srgbClr val="BFBFBF"/>
                </a:solidFill>
              </a:rPr>
              <a:t> on </a:t>
            </a:r>
            <a:r>
              <a:rPr lang="fr-FR" dirty="0" err="1">
                <a:solidFill>
                  <a:srgbClr val="BFBFBF"/>
                </a:solidFill>
              </a:rPr>
              <a:t>analysis</a:t>
            </a:r>
            <a:r>
              <a:rPr lang="fr-FR" dirty="0">
                <a:solidFill>
                  <a:srgbClr val="BFBFBF"/>
                </a:solidFill>
              </a:rPr>
              <a:t> </a:t>
            </a:r>
            <a:r>
              <a:rPr lang="fr-FR" dirty="0" err="1">
                <a:solidFill>
                  <a:srgbClr val="BFBFBF"/>
                </a:solidFill>
              </a:rPr>
              <a:t>tasks</a:t>
            </a:r>
            <a:endParaRPr lang="fr-FR" dirty="0">
              <a:solidFill>
                <a:srgbClr val="BFBFBF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rgbClr val="BFBFBF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Conclusion and Discussion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dirty="0" smtClean="0"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4599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</a:t>
            </a:r>
            <a:r>
              <a:rPr lang="fr-FR" dirty="0" smtClean="0"/>
              <a:t>3: </a:t>
            </a:r>
            <a:r>
              <a:rPr lang="fr-FR" dirty="0"/>
              <a:t>Five guidelines for Progressive </a:t>
            </a:r>
            <a:r>
              <a:rPr lang="fr-FR" dirty="0" err="1"/>
              <a:t>Sequential</a:t>
            </a:r>
            <a:r>
              <a:rPr lang="fr-FR" dirty="0"/>
              <a:t> Pattern </a:t>
            </a:r>
            <a:r>
              <a:rPr lang="fr-FR" dirty="0" err="1"/>
              <a:t>Mining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37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462739" y="1678925"/>
            <a:ext cx="3038128" cy="6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 smtClean="0"/>
              <a:t>Use </a:t>
            </a:r>
            <a:r>
              <a:rPr lang="fr-FR" sz="1600" b="1" dirty="0" err="1" smtClean="0"/>
              <a:t>episodes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rather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than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sequential</a:t>
            </a:r>
            <a:r>
              <a:rPr lang="fr-FR" sz="1600" b="1" dirty="0" smtClean="0"/>
              <a:t> patterns</a:t>
            </a:r>
            <a:endParaRPr lang="fr-FR" sz="1600" b="1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65584" y="3486023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Give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ability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to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steer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on pattern,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sequence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and time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65584" y="4420522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Use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breadth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-first 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apriori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strategy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65584" y="5468678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Provide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information about the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current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behavior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regards to steering</a:t>
            </a:r>
          </a:p>
        </p:txBody>
      </p:sp>
      <p:sp>
        <p:nvSpPr>
          <p:cNvPr id="94" name="Espace réservé du contenu 2"/>
          <p:cNvSpPr txBox="1">
            <a:spLocks/>
          </p:cNvSpPr>
          <p:nvPr/>
        </p:nvSpPr>
        <p:spPr>
          <a:xfrm>
            <a:off x="47328" y="1604841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G1</a:t>
            </a:r>
            <a:endParaRPr lang="fr-FR" sz="1800" b="1" dirty="0"/>
          </a:p>
        </p:txBody>
      </p:sp>
      <p:sp>
        <p:nvSpPr>
          <p:cNvPr id="105" name="Espace réservé du contenu 2"/>
          <p:cNvSpPr txBox="1">
            <a:spLocks/>
          </p:cNvSpPr>
          <p:nvPr/>
        </p:nvSpPr>
        <p:spPr>
          <a:xfrm>
            <a:off x="47328" y="3469007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G3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6" name="Espace réservé du contenu 2"/>
          <p:cNvSpPr txBox="1">
            <a:spLocks/>
          </p:cNvSpPr>
          <p:nvPr/>
        </p:nvSpPr>
        <p:spPr>
          <a:xfrm>
            <a:off x="47328" y="4401090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G4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7" name="Espace réservé du contenu 2"/>
          <p:cNvSpPr txBox="1">
            <a:spLocks/>
          </p:cNvSpPr>
          <p:nvPr/>
        </p:nvSpPr>
        <p:spPr>
          <a:xfrm>
            <a:off x="47328" y="5333172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G5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Implementing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Progressive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6" name="Espace réservé du contenu 2"/>
          <p:cNvSpPr txBox="1">
            <a:spLocks/>
          </p:cNvSpPr>
          <p:nvPr/>
        </p:nvSpPr>
        <p:spPr>
          <a:xfrm>
            <a:off x="462739" y="1678925"/>
            <a:ext cx="3038128" cy="6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Use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episodes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rather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than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sequential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patterns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4231904" y="2778121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cxnSp>
        <p:nvCxnSpPr>
          <p:cNvPr id="93" name="Connecteur droit avec flèche 92"/>
          <p:cNvCxnSpPr/>
          <p:nvPr/>
        </p:nvCxnSpPr>
        <p:spPr>
          <a:xfrm>
            <a:off x="4047765" y="3158574"/>
            <a:ext cx="7998060" cy="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>
            <a:off x="4397029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>
            <a:off x="4810209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5016799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6049753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738387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7013841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7151569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7840203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/>
          <p:cNvCxnSpPr/>
          <p:nvPr/>
        </p:nvCxnSpPr>
        <p:spPr>
          <a:xfrm>
            <a:off x="8528839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>
            <a:off x="9010883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>
            <a:off x="9286337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/>
          <p:nvPr/>
        </p:nvCxnSpPr>
        <p:spPr>
          <a:xfrm>
            <a:off x="9492929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/>
          <p:cNvCxnSpPr/>
          <p:nvPr/>
        </p:nvCxnSpPr>
        <p:spPr>
          <a:xfrm>
            <a:off x="9906109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/>
          <p:nvPr/>
        </p:nvCxnSpPr>
        <p:spPr>
          <a:xfrm>
            <a:off x="10663609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>
            <a:off x="11627697" y="308656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ZoneTexte 134"/>
          <p:cNvSpPr txBox="1"/>
          <p:nvPr/>
        </p:nvSpPr>
        <p:spPr>
          <a:xfrm>
            <a:off x="4236230" y="315857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</a:t>
            </a:r>
            <a:endParaRPr lang="fr-FR" sz="1400" i="1" baseline="-25000" dirty="0"/>
          </a:p>
        </p:txBody>
      </p:sp>
      <p:sp>
        <p:nvSpPr>
          <p:cNvPr id="136" name="ZoneTexte 135"/>
          <p:cNvSpPr txBox="1"/>
          <p:nvPr/>
        </p:nvSpPr>
        <p:spPr>
          <a:xfrm>
            <a:off x="4649412" y="315857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2</a:t>
            </a:r>
            <a:endParaRPr lang="fr-FR" sz="1400" i="1" baseline="-25000" dirty="0"/>
          </a:p>
        </p:txBody>
      </p:sp>
      <p:sp>
        <p:nvSpPr>
          <p:cNvPr id="137" name="ZoneTexte 136"/>
          <p:cNvSpPr txBox="1"/>
          <p:nvPr/>
        </p:nvSpPr>
        <p:spPr>
          <a:xfrm>
            <a:off x="4856002" y="315857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3</a:t>
            </a:r>
            <a:endParaRPr lang="fr-FR" sz="1400" i="1" baseline="-25000" dirty="0"/>
          </a:p>
        </p:txBody>
      </p:sp>
      <p:sp>
        <p:nvSpPr>
          <p:cNvPr id="138" name="ZoneTexte 137"/>
          <p:cNvSpPr txBox="1"/>
          <p:nvPr/>
        </p:nvSpPr>
        <p:spPr>
          <a:xfrm>
            <a:off x="5874572" y="315857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4</a:t>
            </a:r>
            <a:endParaRPr lang="fr-FR" sz="1400" i="1" baseline="-25000" dirty="0"/>
          </a:p>
        </p:txBody>
      </p:sp>
      <p:sp>
        <p:nvSpPr>
          <p:cNvPr id="139" name="ZoneTexte 138"/>
          <p:cNvSpPr txBox="1"/>
          <p:nvPr/>
        </p:nvSpPr>
        <p:spPr>
          <a:xfrm>
            <a:off x="6563208" y="315857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5</a:t>
            </a:r>
            <a:endParaRPr lang="fr-FR" sz="1400" i="1" baseline="-25000" dirty="0"/>
          </a:p>
        </p:txBody>
      </p:sp>
      <p:sp>
        <p:nvSpPr>
          <p:cNvPr id="140" name="ZoneTexte 139"/>
          <p:cNvSpPr txBox="1"/>
          <p:nvPr/>
        </p:nvSpPr>
        <p:spPr>
          <a:xfrm>
            <a:off x="6838662" y="315857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6</a:t>
            </a:r>
            <a:endParaRPr lang="fr-FR" sz="1400" i="1" baseline="-25000" dirty="0"/>
          </a:p>
        </p:txBody>
      </p:sp>
      <p:sp>
        <p:nvSpPr>
          <p:cNvPr id="141" name="ZoneTexte 140"/>
          <p:cNvSpPr txBox="1"/>
          <p:nvPr/>
        </p:nvSpPr>
        <p:spPr>
          <a:xfrm>
            <a:off x="6984406" y="315857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7</a:t>
            </a:r>
            <a:endParaRPr lang="fr-FR" sz="1400" i="1" baseline="-25000" dirty="0"/>
          </a:p>
        </p:txBody>
      </p:sp>
      <p:sp>
        <p:nvSpPr>
          <p:cNvPr id="142" name="ZoneTexte 141"/>
          <p:cNvSpPr txBox="1"/>
          <p:nvPr/>
        </p:nvSpPr>
        <p:spPr>
          <a:xfrm>
            <a:off x="7665024" y="315857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8</a:t>
            </a:r>
            <a:endParaRPr lang="fr-FR" sz="1400" i="1" baseline="-25000" dirty="0"/>
          </a:p>
        </p:txBody>
      </p:sp>
      <p:sp>
        <p:nvSpPr>
          <p:cNvPr id="143" name="ZoneTexte 142"/>
          <p:cNvSpPr txBox="1"/>
          <p:nvPr/>
        </p:nvSpPr>
        <p:spPr>
          <a:xfrm>
            <a:off x="8353660" y="315857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9</a:t>
            </a:r>
            <a:endParaRPr lang="fr-FR" sz="1400" i="1" baseline="-25000" dirty="0"/>
          </a:p>
        </p:txBody>
      </p:sp>
      <p:sp>
        <p:nvSpPr>
          <p:cNvPr id="144" name="ZoneTexte 143"/>
          <p:cNvSpPr txBox="1"/>
          <p:nvPr/>
        </p:nvSpPr>
        <p:spPr>
          <a:xfrm>
            <a:off x="8779914" y="3158576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10</a:t>
            </a:r>
            <a:endParaRPr lang="fr-FR" sz="1400" i="1" baseline="-25000" dirty="0"/>
          </a:p>
        </p:txBody>
      </p:sp>
      <p:sp>
        <p:nvSpPr>
          <p:cNvPr id="145" name="ZoneTexte 144"/>
          <p:cNvSpPr txBox="1"/>
          <p:nvPr/>
        </p:nvSpPr>
        <p:spPr>
          <a:xfrm>
            <a:off x="9083572" y="3158576"/>
            <a:ext cx="39115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11</a:t>
            </a:r>
            <a:endParaRPr lang="fr-FR" sz="1400" i="1" baseline="-25000" dirty="0"/>
          </a:p>
        </p:txBody>
      </p:sp>
      <p:sp>
        <p:nvSpPr>
          <p:cNvPr id="146" name="ZoneTexte 145"/>
          <p:cNvSpPr txBox="1"/>
          <p:nvPr/>
        </p:nvSpPr>
        <p:spPr>
          <a:xfrm>
            <a:off x="9328072" y="3158576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12</a:t>
            </a:r>
            <a:endParaRPr lang="fr-FR" sz="1400" i="1" baseline="-25000" dirty="0"/>
          </a:p>
        </p:txBody>
      </p:sp>
      <p:sp>
        <p:nvSpPr>
          <p:cNvPr id="147" name="ZoneTexte 146"/>
          <p:cNvSpPr txBox="1"/>
          <p:nvPr/>
        </p:nvSpPr>
        <p:spPr>
          <a:xfrm>
            <a:off x="9675140" y="3158576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13</a:t>
            </a:r>
            <a:endParaRPr lang="fr-FR" sz="1400" i="1" baseline="-25000" dirty="0"/>
          </a:p>
        </p:txBody>
      </p:sp>
      <p:sp>
        <p:nvSpPr>
          <p:cNvPr id="148" name="ZoneTexte 147"/>
          <p:cNvSpPr txBox="1"/>
          <p:nvPr/>
        </p:nvSpPr>
        <p:spPr>
          <a:xfrm>
            <a:off x="10458504" y="3158576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14</a:t>
            </a:r>
            <a:endParaRPr lang="fr-FR" sz="1400" i="1" baseline="-25000" dirty="0"/>
          </a:p>
        </p:txBody>
      </p:sp>
      <p:sp>
        <p:nvSpPr>
          <p:cNvPr id="149" name="ZoneTexte 148"/>
          <p:cNvSpPr txBox="1"/>
          <p:nvPr/>
        </p:nvSpPr>
        <p:spPr>
          <a:xfrm>
            <a:off x="11422594" y="3158576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15</a:t>
            </a:r>
            <a:endParaRPr lang="fr-FR" sz="1400" i="1" baseline="-25000" dirty="0"/>
          </a:p>
        </p:txBody>
      </p:sp>
      <p:sp>
        <p:nvSpPr>
          <p:cNvPr id="150" name="ZoneTexte 149"/>
          <p:cNvSpPr txBox="1"/>
          <p:nvPr/>
        </p:nvSpPr>
        <p:spPr>
          <a:xfrm>
            <a:off x="4665752" y="2778790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D</a:t>
            </a:r>
            <a:endParaRPr lang="fr-FR" sz="1400" dirty="0"/>
          </a:p>
        </p:txBody>
      </p:sp>
      <p:sp>
        <p:nvSpPr>
          <p:cNvPr id="151" name="ZoneTexte 150"/>
          <p:cNvSpPr txBox="1"/>
          <p:nvPr/>
        </p:nvSpPr>
        <p:spPr>
          <a:xfrm>
            <a:off x="4871992" y="2778790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152" name="ZoneTexte 151"/>
          <p:cNvSpPr txBox="1"/>
          <p:nvPr/>
        </p:nvSpPr>
        <p:spPr>
          <a:xfrm>
            <a:off x="5911126" y="2778790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53" name="ZoneTexte 152"/>
          <p:cNvSpPr txBox="1"/>
          <p:nvPr/>
        </p:nvSpPr>
        <p:spPr>
          <a:xfrm>
            <a:off x="6565061" y="2778790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54" name="ZoneTexte 153"/>
          <p:cNvSpPr txBox="1"/>
          <p:nvPr/>
        </p:nvSpPr>
        <p:spPr>
          <a:xfrm>
            <a:off x="6884024" y="2778790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155" name="ZoneTexte 154"/>
          <p:cNvSpPr txBox="1"/>
          <p:nvPr/>
        </p:nvSpPr>
        <p:spPr>
          <a:xfrm>
            <a:off x="7012942" y="2778790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56" name="ZoneTexte 155"/>
          <p:cNvSpPr txBox="1"/>
          <p:nvPr/>
        </p:nvSpPr>
        <p:spPr>
          <a:xfrm>
            <a:off x="7710387" y="2778790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157" name="ZoneTexte 156"/>
          <p:cNvSpPr txBox="1"/>
          <p:nvPr/>
        </p:nvSpPr>
        <p:spPr>
          <a:xfrm>
            <a:off x="8384383" y="2778790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D</a:t>
            </a:r>
            <a:endParaRPr lang="fr-FR" sz="1400" dirty="0"/>
          </a:p>
        </p:txBody>
      </p:sp>
      <p:sp>
        <p:nvSpPr>
          <p:cNvPr id="158" name="ZoneTexte 157"/>
          <p:cNvSpPr txBox="1"/>
          <p:nvPr/>
        </p:nvSpPr>
        <p:spPr>
          <a:xfrm>
            <a:off x="8872257" y="2778790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59" name="ZoneTexte 158"/>
          <p:cNvSpPr txBox="1"/>
          <p:nvPr/>
        </p:nvSpPr>
        <p:spPr>
          <a:xfrm>
            <a:off x="9141529" y="2778790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160" name="ZoneTexte 159"/>
          <p:cNvSpPr txBox="1"/>
          <p:nvPr/>
        </p:nvSpPr>
        <p:spPr>
          <a:xfrm>
            <a:off x="9313772" y="2778790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D</a:t>
            </a:r>
            <a:endParaRPr lang="fr-FR" sz="1400" dirty="0"/>
          </a:p>
        </p:txBody>
      </p:sp>
      <p:sp>
        <p:nvSpPr>
          <p:cNvPr id="161" name="ZoneTexte 160"/>
          <p:cNvSpPr txBox="1"/>
          <p:nvPr/>
        </p:nvSpPr>
        <p:spPr>
          <a:xfrm>
            <a:off x="9732783" y="2778790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62" name="ZoneTexte 161"/>
          <p:cNvSpPr txBox="1"/>
          <p:nvPr/>
        </p:nvSpPr>
        <p:spPr>
          <a:xfrm>
            <a:off x="10533791" y="2778790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163" name="ZoneTexte 162"/>
          <p:cNvSpPr txBox="1"/>
          <p:nvPr/>
        </p:nvSpPr>
        <p:spPr>
          <a:xfrm>
            <a:off x="11482889" y="2778790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grpSp>
        <p:nvGrpSpPr>
          <p:cNvPr id="164" name="Grouper 163"/>
          <p:cNvGrpSpPr/>
          <p:nvPr/>
        </p:nvGrpSpPr>
        <p:grpSpPr>
          <a:xfrm>
            <a:off x="4007768" y="4434304"/>
            <a:ext cx="8038058" cy="688231"/>
            <a:chOff x="536797" y="5693097"/>
            <a:chExt cx="8038058" cy="688231"/>
          </a:xfrm>
        </p:grpSpPr>
        <p:sp>
          <p:nvSpPr>
            <p:cNvPr id="165" name="ZoneTexte 164"/>
            <p:cNvSpPr txBox="1"/>
            <p:nvPr/>
          </p:nvSpPr>
          <p:spPr>
            <a:xfrm>
              <a:off x="547460" y="5693097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cxnSp>
          <p:nvCxnSpPr>
            <p:cNvPr id="166" name="Connecteur droit avec flèche 165"/>
            <p:cNvCxnSpPr/>
            <p:nvPr/>
          </p:nvCxnSpPr>
          <p:spPr>
            <a:xfrm>
              <a:off x="576795" y="6073551"/>
              <a:ext cx="7998060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/>
            <p:cNvCxnSpPr/>
            <p:nvPr/>
          </p:nvCxnSpPr>
          <p:spPr>
            <a:xfrm>
              <a:off x="697596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/>
            <p:cNvCxnSpPr/>
            <p:nvPr/>
          </p:nvCxnSpPr>
          <p:spPr>
            <a:xfrm>
              <a:off x="1053056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/>
            <p:cNvCxnSpPr/>
            <p:nvPr/>
          </p:nvCxnSpPr>
          <p:spPr>
            <a:xfrm>
              <a:off x="2095318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169"/>
            <p:cNvCxnSpPr/>
            <p:nvPr/>
          </p:nvCxnSpPr>
          <p:spPr>
            <a:xfrm>
              <a:off x="2815398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170"/>
            <p:cNvCxnSpPr/>
            <p:nvPr/>
          </p:nvCxnSpPr>
          <p:spPr>
            <a:xfrm>
              <a:off x="4595829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/>
            <p:cNvCxnSpPr/>
            <p:nvPr/>
          </p:nvCxnSpPr>
          <p:spPr>
            <a:xfrm>
              <a:off x="5263670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>
            <a:xfrm>
              <a:off x="5486305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/>
            <p:cNvCxnSpPr/>
            <p:nvPr/>
          </p:nvCxnSpPr>
          <p:spPr>
            <a:xfrm>
              <a:off x="6306495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/>
            <p:cNvCxnSpPr/>
            <p:nvPr/>
          </p:nvCxnSpPr>
          <p:spPr>
            <a:xfrm>
              <a:off x="6928702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/>
            <p:cNvCxnSpPr/>
            <p:nvPr/>
          </p:nvCxnSpPr>
          <p:spPr>
            <a:xfrm>
              <a:off x="7990320" y="6001543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ZoneTexte 176"/>
            <p:cNvSpPr txBox="1"/>
            <p:nvPr/>
          </p:nvSpPr>
          <p:spPr>
            <a:xfrm>
              <a:off x="536797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1</a:t>
              </a:r>
              <a:endParaRPr lang="fr-FR" sz="1400" i="1" baseline="-25000" dirty="0"/>
            </a:p>
          </p:txBody>
        </p:sp>
        <p:sp>
          <p:nvSpPr>
            <p:cNvPr id="178" name="ZoneTexte 177"/>
            <p:cNvSpPr txBox="1"/>
            <p:nvPr/>
          </p:nvSpPr>
          <p:spPr>
            <a:xfrm>
              <a:off x="892257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2</a:t>
              </a:r>
              <a:endParaRPr lang="fr-FR" sz="1400" i="1" baseline="-25000" dirty="0"/>
            </a:p>
          </p:txBody>
        </p:sp>
        <p:sp>
          <p:nvSpPr>
            <p:cNvPr id="179" name="ZoneTexte 178"/>
            <p:cNvSpPr txBox="1"/>
            <p:nvPr/>
          </p:nvSpPr>
          <p:spPr>
            <a:xfrm>
              <a:off x="1934520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3</a:t>
              </a:r>
              <a:endParaRPr lang="fr-FR" sz="1400" i="1" baseline="-25000" dirty="0"/>
            </a:p>
          </p:txBody>
        </p:sp>
        <p:sp>
          <p:nvSpPr>
            <p:cNvPr id="180" name="ZoneTexte 179"/>
            <p:cNvSpPr txBox="1"/>
            <p:nvPr/>
          </p:nvSpPr>
          <p:spPr>
            <a:xfrm>
              <a:off x="2640217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4</a:t>
              </a:r>
              <a:endParaRPr lang="fr-FR" sz="1400" i="1" baseline="-25000" dirty="0"/>
            </a:p>
          </p:txBody>
        </p:sp>
        <p:sp>
          <p:nvSpPr>
            <p:cNvPr id="181" name="ZoneTexte 180"/>
            <p:cNvSpPr txBox="1"/>
            <p:nvPr/>
          </p:nvSpPr>
          <p:spPr>
            <a:xfrm>
              <a:off x="4420649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5</a:t>
              </a:r>
              <a:endParaRPr lang="fr-FR" sz="1400" i="1" baseline="-25000" dirty="0"/>
            </a:p>
          </p:txBody>
        </p:sp>
        <p:sp>
          <p:nvSpPr>
            <p:cNvPr id="182" name="ZoneTexte 181"/>
            <p:cNvSpPr txBox="1"/>
            <p:nvPr/>
          </p:nvSpPr>
          <p:spPr>
            <a:xfrm>
              <a:off x="5088489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6</a:t>
              </a:r>
              <a:endParaRPr lang="fr-FR" sz="1400" i="1" baseline="-25000" dirty="0"/>
            </a:p>
          </p:txBody>
        </p:sp>
        <p:sp>
          <p:nvSpPr>
            <p:cNvPr id="183" name="ZoneTexte 182"/>
            <p:cNvSpPr txBox="1"/>
            <p:nvPr/>
          </p:nvSpPr>
          <p:spPr>
            <a:xfrm>
              <a:off x="5311125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7</a:t>
              </a:r>
              <a:endParaRPr lang="fr-FR" sz="1400" i="1" baseline="-25000" dirty="0"/>
            </a:p>
          </p:txBody>
        </p:sp>
        <p:sp>
          <p:nvSpPr>
            <p:cNvPr id="184" name="ZoneTexte 183"/>
            <p:cNvSpPr txBox="1"/>
            <p:nvPr/>
          </p:nvSpPr>
          <p:spPr>
            <a:xfrm>
              <a:off x="6105449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8</a:t>
              </a:r>
              <a:endParaRPr lang="fr-FR" sz="1400" i="1" baseline="-25000" dirty="0"/>
            </a:p>
          </p:txBody>
        </p:sp>
        <p:sp>
          <p:nvSpPr>
            <p:cNvPr id="185" name="ZoneTexte 184"/>
            <p:cNvSpPr txBox="1"/>
            <p:nvPr/>
          </p:nvSpPr>
          <p:spPr>
            <a:xfrm>
              <a:off x="6753521" y="6073551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9</a:t>
              </a:r>
              <a:endParaRPr lang="fr-FR" sz="1400" i="1" baseline="-25000" dirty="0"/>
            </a:p>
          </p:txBody>
        </p:sp>
        <p:sp>
          <p:nvSpPr>
            <p:cNvPr id="186" name="ZoneTexte 185"/>
            <p:cNvSpPr txBox="1"/>
            <p:nvPr/>
          </p:nvSpPr>
          <p:spPr>
            <a:xfrm>
              <a:off x="7785218" y="6073551"/>
              <a:ext cx="39582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10</a:t>
              </a:r>
              <a:endParaRPr lang="fr-FR" sz="1400" i="1" baseline="-25000" dirty="0"/>
            </a:p>
          </p:txBody>
        </p:sp>
        <p:sp>
          <p:nvSpPr>
            <p:cNvPr id="187" name="ZoneTexte 186"/>
            <p:cNvSpPr txBox="1"/>
            <p:nvPr/>
          </p:nvSpPr>
          <p:spPr>
            <a:xfrm>
              <a:off x="914429" y="5693766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188" name="ZoneTexte 187"/>
            <p:cNvSpPr txBox="1"/>
            <p:nvPr/>
          </p:nvSpPr>
          <p:spPr>
            <a:xfrm>
              <a:off x="1950509" y="5693766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189" name="ZoneTexte 188"/>
            <p:cNvSpPr txBox="1"/>
            <p:nvPr/>
          </p:nvSpPr>
          <p:spPr>
            <a:xfrm>
              <a:off x="2670940" y="5693766"/>
              <a:ext cx="32361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D</a:t>
              </a:r>
              <a:endParaRPr lang="fr-FR" sz="1400" dirty="0"/>
            </a:p>
          </p:txBody>
        </p:sp>
        <p:sp>
          <p:nvSpPr>
            <p:cNvPr id="190" name="ZoneTexte 189"/>
            <p:cNvSpPr txBox="1"/>
            <p:nvPr/>
          </p:nvSpPr>
          <p:spPr>
            <a:xfrm>
              <a:off x="4451371" y="5693766"/>
              <a:ext cx="32361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/>
                <a:t>D</a:t>
              </a:r>
            </a:p>
          </p:txBody>
        </p:sp>
        <p:sp>
          <p:nvSpPr>
            <p:cNvPr id="191" name="ZoneTexte 190"/>
            <p:cNvSpPr txBox="1"/>
            <p:nvPr/>
          </p:nvSpPr>
          <p:spPr>
            <a:xfrm>
              <a:off x="5125043" y="5693766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192" name="ZoneTexte 191"/>
            <p:cNvSpPr txBox="1"/>
            <p:nvPr/>
          </p:nvSpPr>
          <p:spPr>
            <a:xfrm>
              <a:off x="5356486" y="5693766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sp>
          <p:nvSpPr>
            <p:cNvPr id="193" name="ZoneTexte 192"/>
            <p:cNvSpPr txBox="1"/>
            <p:nvPr/>
          </p:nvSpPr>
          <p:spPr>
            <a:xfrm>
              <a:off x="6126988" y="5693766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194" name="ZoneTexte 193"/>
            <p:cNvSpPr txBox="1"/>
            <p:nvPr/>
          </p:nvSpPr>
          <p:spPr>
            <a:xfrm>
              <a:off x="6790074" y="5693766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195" name="ZoneTexte 194"/>
            <p:cNvSpPr txBox="1"/>
            <p:nvPr/>
          </p:nvSpPr>
          <p:spPr>
            <a:xfrm>
              <a:off x="7845512" y="5693766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</p:grpSp>
      <p:grpSp>
        <p:nvGrpSpPr>
          <p:cNvPr id="196" name="Grouper 195"/>
          <p:cNvGrpSpPr/>
          <p:nvPr/>
        </p:nvGrpSpPr>
        <p:grpSpPr>
          <a:xfrm>
            <a:off x="4047765" y="3576312"/>
            <a:ext cx="7998060" cy="688231"/>
            <a:chOff x="576795" y="4756993"/>
            <a:chExt cx="7998060" cy="688231"/>
          </a:xfrm>
        </p:grpSpPr>
        <p:sp>
          <p:nvSpPr>
            <p:cNvPr id="197" name="ZoneTexte 196"/>
            <p:cNvSpPr txBox="1"/>
            <p:nvPr/>
          </p:nvSpPr>
          <p:spPr>
            <a:xfrm>
              <a:off x="1004850" y="4756993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cxnSp>
          <p:nvCxnSpPr>
            <p:cNvPr id="198" name="Connecteur droit avec flèche 197"/>
            <p:cNvCxnSpPr/>
            <p:nvPr/>
          </p:nvCxnSpPr>
          <p:spPr>
            <a:xfrm>
              <a:off x="576795" y="5137447"/>
              <a:ext cx="7998060" cy="0"/>
            </a:xfrm>
            <a:prstGeom prst="straightConnector1">
              <a:avLst/>
            </a:prstGeom>
            <a:ln w="1270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/>
            <p:cNvCxnSpPr/>
            <p:nvPr/>
          </p:nvCxnSpPr>
          <p:spPr>
            <a:xfrm>
              <a:off x="1163795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199"/>
            <p:cNvCxnSpPr/>
            <p:nvPr/>
          </p:nvCxnSpPr>
          <p:spPr>
            <a:xfrm>
              <a:off x="1807286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eur droit 200"/>
            <p:cNvCxnSpPr/>
            <p:nvPr/>
          </p:nvCxnSpPr>
          <p:spPr>
            <a:xfrm>
              <a:off x="2363582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201"/>
            <p:cNvCxnSpPr/>
            <p:nvPr/>
          </p:nvCxnSpPr>
          <p:spPr>
            <a:xfrm>
              <a:off x="3011654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/>
            <p:nvPr/>
          </p:nvCxnSpPr>
          <p:spPr>
            <a:xfrm>
              <a:off x="3542872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cteur droit 203"/>
            <p:cNvCxnSpPr/>
            <p:nvPr/>
          </p:nvCxnSpPr>
          <p:spPr>
            <a:xfrm>
              <a:off x="4163781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cteur droit 204"/>
            <p:cNvCxnSpPr/>
            <p:nvPr/>
          </p:nvCxnSpPr>
          <p:spPr>
            <a:xfrm>
              <a:off x="4811854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cteur droit 205"/>
            <p:cNvCxnSpPr/>
            <p:nvPr/>
          </p:nvCxnSpPr>
          <p:spPr>
            <a:xfrm>
              <a:off x="5730431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cteur droit 206"/>
            <p:cNvCxnSpPr/>
            <p:nvPr/>
          </p:nvCxnSpPr>
          <p:spPr>
            <a:xfrm>
              <a:off x="6720042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eur droit 207"/>
            <p:cNvCxnSpPr/>
            <p:nvPr/>
          </p:nvCxnSpPr>
          <p:spPr>
            <a:xfrm>
              <a:off x="7792797" y="5065439"/>
              <a:ext cx="0" cy="144016"/>
            </a:xfrm>
            <a:prstGeom prst="line">
              <a:avLst/>
            </a:prstGeom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ZoneTexte 208"/>
            <p:cNvSpPr txBox="1"/>
            <p:nvPr/>
          </p:nvSpPr>
          <p:spPr>
            <a:xfrm>
              <a:off x="1002996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1</a:t>
              </a:r>
              <a:endParaRPr lang="fr-FR" sz="1400" i="1" baseline="-25000" dirty="0"/>
            </a:p>
          </p:txBody>
        </p:sp>
        <p:sp>
          <p:nvSpPr>
            <p:cNvPr id="210" name="ZoneTexte 209"/>
            <p:cNvSpPr txBox="1"/>
            <p:nvPr/>
          </p:nvSpPr>
          <p:spPr>
            <a:xfrm>
              <a:off x="1646488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2</a:t>
              </a:r>
              <a:endParaRPr lang="fr-FR" sz="1400" i="1" baseline="-25000" dirty="0"/>
            </a:p>
          </p:txBody>
        </p:sp>
        <p:sp>
          <p:nvSpPr>
            <p:cNvPr id="211" name="ZoneTexte 210"/>
            <p:cNvSpPr txBox="1"/>
            <p:nvPr/>
          </p:nvSpPr>
          <p:spPr>
            <a:xfrm>
              <a:off x="2188401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3</a:t>
              </a:r>
              <a:endParaRPr lang="fr-FR" sz="1400" i="1" baseline="-25000" dirty="0"/>
            </a:p>
          </p:txBody>
        </p:sp>
        <p:sp>
          <p:nvSpPr>
            <p:cNvPr id="212" name="ZoneTexte 211"/>
            <p:cNvSpPr txBox="1"/>
            <p:nvPr/>
          </p:nvSpPr>
          <p:spPr>
            <a:xfrm>
              <a:off x="2836473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4</a:t>
              </a:r>
              <a:endParaRPr lang="fr-FR" sz="1400" i="1" baseline="-25000" dirty="0"/>
            </a:p>
          </p:txBody>
        </p:sp>
        <p:sp>
          <p:nvSpPr>
            <p:cNvPr id="213" name="ZoneTexte 212"/>
            <p:cNvSpPr txBox="1"/>
            <p:nvPr/>
          </p:nvSpPr>
          <p:spPr>
            <a:xfrm>
              <a:off x="3367692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5</a:t>
              </a:r>
              <a:endParaRPr lang="fr-FR" sz="1400" i="1" baseline="-25000" dirty="0"/>
            </a:p>
          </p:txBody>
        </p:sp>
        <p:sp>
          <p:nvSpPr>
            <p:cNvPr id="214" name="ZoneTexte 213"/>
            <p:cNvSpPr txBox="1"/>
            <p:nvPr/>
          </p:nvSpPr>
          <p:spPr>
            <a:xfrm>
              <a:off x="3988601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6</a:t>
              </a:r>
              <a:endParaRPr lang="fr-FR" sz="1400" i="1" baseline="-25000" dirty="0"/>
            </a:p>
          </p:txBody>
        </p:sp>
        <p:sp>
          <p:nvSpPr>
            <p:cNvPr id="215" name="ZoneTexte 214"/>
            <p:cNvSpPr txBox="1"/>
            <p:nvPr/>
          </p:nvSpPr>
          <p:spPr>
            <a:xfrm>
              <a:off x="4636673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7</a:t>
              </a:r>
              <a:endParaRPr lang="fr-FR" sz="1400" i="1" baseline="-25000" dirty="0"/>
            </a:p>
          </p:txBody>
        </p:sp>
        <p:sp>
          <p:nvSpPr>
            <p:cNvPr id="216" name="ZoneTexte 215"/>
            <p:cNvSpPr txBox="1"/>
            <p:nvPr/>
          </p:nvSpPr>
          <p:spPr>
            <a:xfrm>
              <a:off x="5529385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8</a:t>
              </a:r>
              <a:endParaRPr lang="fr-FR" sz="1400" i="1" baseline="-25000" dirty="0"/>
            </a:p>
          </p:txBody>
        </p:sp>
        <p:sp>
          <p:nvSpPr>
            <p:cNvPr id="217" name="ZoneTexte 216"/>
            <p:cNvSpPr txBox="1"/>
            <p:nvPr/>
          </p:nvSpPr>
          <p:spPr>
            <a:xfrm>
              <a:off x="6518996" y="5137447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9</a:t>
              </a:r>
              <a:endParaRPr lang="fr-FR" sz="1400" i="1" baseline="-25000" dirty="0"/>
            </a:p>
          </p:txBody>
        </p:sp>
        <p:sp>
          <p:nvSpPr>
            <p:cNvPr id="218" name="ZoneTexte 217"/>
            <p:cNvSpPr txBox="1"/>
            <p:nvPr/>
          </p:nvSpPr>
          <p:spPr>
            <a:xfrm>
              <a:off x="7587694" y="5137447"/>
              <a:ext cx="39582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10</a:t>
              </a:r>
              <a:endParaRPr lang="fr-FR" sz="1400" i="1" baseline="-25000" dirty="0"/>
            </a:p>
          </p:txBody>
        </p:sp>
        <p:sp>
          <p:nvSpPr>
            <p:cNvPr id="219" name="ZoneTexte 218"/>
            <p:cNvSpPr txBox="1"/>
            <p:nvPr/>
          </p:nvSpPr>
          <p:spPr>
            <a:xfrm>
              <a:off x="1662830" y="4757662"/>
              <a:ext cx="32361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D</a:t>
              </a:r>
              <a:endParaRPr lang="fr-FR" sz="1400" dirty="0"/>
            </a:p>
          </p:txBody>
        </p:sp>
        <p:sp>
          <p:nvSpPr>
            <p:cNvPr id="220" name="ZoneTexte 219"/>
            <p:cNvSpPr txBox="1"/>
            <p:nvPr/>
          </p:nvSpPr>
          <p:spPr>
            <a:xfrm>
              <a:off x="2218774" y="4757662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221" name="ZoneTexte 220"/>
            <p:cNvSpPr txBox="1"/>
            <p:nvPr/>
          </p:nvSpPr>
          <p:spPr>
            <a:xfrm>
              <a:off x="2847137" y="4757662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sp>
          <p:nvSpPr>
            <p:cNvPr id="222" name="ZoneTexte 221"/>
            <p:cNvSpPr txBox="1"/>
            <p:nvPr/>
          </p:nvSpPr>
          <p:spPr>
            <a:xfrm>
              <a:off x="3404246" y="4757662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223" name="ZoneTexte 222"/>
            <p:cNvSpPr txBox="1"/>
            <p:nvPr/>
          </p:nvSpPr>
          <p:spPr>
            <a:xfrm>
              <a:off x="4025154" y="4757662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224" name="ZoneTexte 223"/>
            <p:cNvSpPr txBox="1"/>
            <p:nvPr/>
          </p:nvSpPr>
          <p:spPr>
            <a:xfrm>
              <a:off x="4667046" y="4757662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5600614" y="4757662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sp>
          <p:nvSpPr>
            <p:cNvPr id="226" name="ZoneTexte 225"/>
            <p:cNvSpPr txBox="1"/>
            <p:nvPr/>
          </p:nvSpPr>
          <p:spPr>
            <a:xfrm>
              <a:off x="6546716" y="4757662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227" name="ZoneTexte 226"/>
            <p:cNvSpPr txBox="1"/>
            <p:nvPr/>
          </p:nvSpPr>
          <p:spPr>
            <a:xfrm>
              <a:off x="7662979" y="4757662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</p:grpSp>
      <p:sp>
        <p:nvSpPr>
          <p:cNvPr id="228" name="Rectangle à coins arrondis 227"/>
          <p:cNvSpPr/>
          <p:nvPr/>
        </p:nvSpPr>
        <p:spPr>
          <a:xfrm>
            <a:off x="6926212" y="2833932"/>
            <a:ext cx="2475623" cy="21237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29" name="Rectangle à coins arrondis 228"/>
          <p:cNvSpPr/>
          <p:nvPr/>
        </p:nvSpPr>
        <p:spPr>
          <a:xfrm>
            <a:off x="6384473" y="3636872"/>
            <a:ext cx="2006640" cy="20994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30" name="Rectangle à coins arrondis 229"/>
          <p:cNvSpPr/>
          <p:nvPr/>
        </p:nvSpPr>
        <p:spPr>
          <a:xfrm>
            <a:off x="4084781" y="4504429"/>
            <a:ext cx="1628376" cy="196086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31" name="Rectangle à coins arrondis 230"/>
          <p:cNvSpPr/>
          <p:nvPr/>
        </p:nvSpPr>
        <p:spPr>
          <a:xfrm>
            <a:off x="8873157" y="4510593"/>
            <a:ext cx="2704052" cy="176413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32" name="ZoneTexte 231"/>
          <p:cNvSpPr txBox="1"/>
          <p:nvPr/>
        </p:nvSpPr>
        <p:spPr>
          <a:xfrm>
            <a:off x="3565765" y="2958519"/>
            <a:ext cx="454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</a:t>
            </a:r>
            <a:r>
              <a:rPr lang="fr-FR" sz="2000" baseline="-25000" dirty="0" smtClean="0"/>
              <a:t>1</a:t>
            </a:r>
            <a:endParaRPr lang="fr-FR" sz="2000" baseline="-25000" dirty="0"/>
          </a:p>
        </p:txBody>
      </p:sp>
      <p:sp>
        <p:nvSpPr>
          <p:cNvPr id="233" name="ZoneTexte 232"/>
          <p:cNvSpPr txBox="1"/>
          <p:nvPr/>
        </p:nvSpPr>
        <p:spPr>
          <a:xfrm>
            <a:off x="3565765" y="3756709"/>
            <a:ext cx="454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</a:t>
            </a:r>
            <a:r>
              <a:rPr lang="fr-FR" sz="2000" baseline="-25000" dirty="0" smtClean="0"/>
              <a:t>2</a:t>
            </a:r>
            <a:endParaRPr lang="fr-FR" sz="2000" baseline="-25000" dirty="0"/>
          </a:p>
        </p:txBody>
      </p:sp>
      <p:sp>
        <p:nvSpPr>
          <p:cNvPr id="234" name="ZoneTexte 233"/>
          <p:cNvSpPr txBox="1"/>
          <p:nvPr/>
        </p:nvSpPr>
        <p:spPr>
          <a:xfrm>
            <a:off x="3565765" y="4614702"/>
            <a:ext cx="454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</a:t>
            </a:r>
            <a:r>
              <a:rPr lang="fr-FR" sz="2000" baseline="-25000" dirty="0" smtClean="0"/>
              <a:t>3</a:t>
            </a:r>
            <a:endParaRPr lang="fr-FR" sz="2000" baseline="-25000" dirty="0"/>
          </a:p>
        </p:txBody>
      </p:sp>
      <p:cxnSp>
        <p:nvCxnSpPr>
          <p:cNvPr id="235" name="Connecteur droit 234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" name="Rectangle 235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38" name="Espace réservé du contenu 2"/>
          <p:cNvSpPr txBox="1">
            <a:spLocks/>
          </p:cNvSpPr>
          <p:nvPr/>
        </p:nvSpPr>
        <p:spPr>
          <a:xfrm>
            <a:off x="47328" y="1604841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G1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9" name="Espace réservé du contenu 2"/>
          <p:cNvSpPr txBox="1">
            <a:spLocks/>
          </p:cNvSpPr>
          <p:nvPr/>
        </p:nvSpPr>
        <p:spPr>
          <a:xfrm>
            <a:off x="465584" y="2536510"/>
            <a:ext cx="3038128" cy="48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ave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episodes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’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occurrences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0" name="Espace réservé du contenu 2"/>
          <p:cNvSpPr txBox="1">
            <a:spLocks/>
          </p:cNvSpPr>
          <p:nvPr/>
        </p:nvSpPr>
        <p:spPr>
          <a:xfrm>
            <a:off x="47328" y="2536924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G2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3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4" grpId="0"/>
      <p:bldP spid="86" grpId="0"/>
      <p:bldP spid="228" grpId="0" animBg="1"/>
      <p:bldP spid="229" grpId="0" animBg="1"/>
      <p:bldP spid="230" grpId="0" animBg="1"/>
      <p:bldP spid="231" grpId="0" animBg="1"/>
      <p:bldP spid="2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3: Five guidelines for Progressive </a:t>
            </a:r>
            <a:r>
              <a:rPr lang="fr-FR" dirty="0" err="1"/>
              <a:t>Sequential</a:t>
            </a:r>
            <a:r>
              <a:rPr lang="fr-FR" dirty="0"/>
              <a:t> Pattern </a:t>
            </a:r>
            <a:r>
              <a:rPr lang="fr-FR" dirty="0" err="1"/>
              <a:t>Mining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38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65584" y="3486023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Give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ability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to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steer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on pattern,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sequence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and time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65584" y="4420522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Use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breadth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-first 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apriori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strategy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465584" y="5468678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Provide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information about the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current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behavior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regards to steering</a:t>
            </a:r>
          </a:p>
        </p:txBody>
      </p:sp>
      <p:sp>
        <p:nvSpPr>
          <p:cNvPr id="103" name="Espace réservé du contenu 2"/>
          <p:cNvSpPr txBox="1">
            <a:spLocks/>
          </p:cNvSpPr>
          <p:nvPr/>
        </p:nvSpPr>
        <p:spPr>
          <a:xfrm>
            <a:off x="47328" y="2536924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G2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5" name="Espace réservé du contenu 2"/>
          <p:cNvSpPr txBox="1">
            <a:spLocks/>
          </p:cNvSpPr>
          <p:nvPr/>
        </p:nvSpPr>
        <p:spPr>
          <a:xfrm>
            <a:off x="47328" y="3469007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G3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6" name="Espace réservé du contenu 2"/>
          <p:cNvSpPr txBox="1">
            <a:spLocks/>
          </p:cNvSpPr>
          <p:nvPr/>
        </p:nvSpPr>
        <p:spPr>
          <a:xfrm>
            <a:off x="47328" y="4401090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G4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7" name="Espace réservé du contenu 2"/>
          <p:cNvSpPr txBox="1">
            <a:spLocks/>
          </p:cNvSpPr>
          <p:nvPr/>
        </p:nvSpPr>
        <p:spPr>
          <a:xfrm>
            <a:off x="47328" y="5333172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G5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Implementing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Progressive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0" name="Espace réservé du contenu 2"/>
          <p:cNvSpPr txBox="1">
            <a:spLocks/>
          </p:cNvSpPr>
          <p:nvPr/>
        </p:nvSpPr>
        <p:spPr>
          <a:xfrm>
            <a:off x="465584" y="2536510"/>
            <a:ext cx="3038128" cy="48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/>
              <a:t>S</a:t>
            </a:r>
            <a:r>
              <a:rPr lang="fr-FR" sz="1600" b="1" dirty="0" smtClean="0"/>
              <a:t>ave </a:t>
            </a:r>
            <a:r>
              <a:rPr lang="fr-FR" sz="1600" b="1" dirty="0" err="1" smtClean="0"/>
              <a:t>episodes</a:t>
            </a:r>
            <a:r>
              <a:rPr lang="fr-FR" sz="1600" b="1" dirty="0" smtClean="0"/>
              <a:t>’ </a:t>
            </a:r>
            <a:r>
              <a:rPr lang="fr-FR" sz="1600" b="1" dirty="0"/>
              <a:t>occurrences</a:t>
            </a:r>
            <a:endParaRPr lang="fr-FR" sz="1600" b="1" dirty="0" smtClean="0"/>
          </a:p>
        </p:txBody>
      </p:sp>
      <p:sp>
        <p:nvSpPr>
          <p:cNvPr id="91" name="Espace réservé du contenu 2"/>
          <p:cNvSpPr txBox="1">
            <a:spLocks/>
          </p:cNvSpPr>
          <p:nvPr/>
        </p:nvSpPr>
        <p:spPr>
          <a:xfrm>
            <a:off x="47328" y="2536924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G2</a:t>
            </a:r>
            <a:endParaRPr lang="fr-FR" sz="1800" b="1" dirty="0"/>
          </a:p>
        </p:txBody>
      </p:sp>
      <p:sp>
        <p:nvSpPr>
          <p:cNvPr id="92" name="ZoneTexte 91"/>
          <p:cNvSpPr txBox="1"/>
          <p:nvPr/>
        </p:nvSpPr>
        <p:spPr>
          <a:xfrm>
            <a:off x="4231904" y="1712359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cxnSp>
        <p:nvCxnSpPr>
          <p:cNvPr id="93" name="Connecteur droit avec flèche 92"/>
          <p:cNvCxnSpPr/>
          <p:nvPr/>
        </p:nvCxnSpPr>
        <p:spPr>
          <a:xfrm>
            <a:off x="4047765" y="2092812"/>
            <a:ext cx="7998060" cy="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>
            <a:off x="4397029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>
            <a:off x="4810209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5016799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6049753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6738387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7013841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7151569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>
            <a:off x="7840203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/>
          <p:cNvCxnSpPr/>
          <p:nvPr/>
        </p:nvCxnSpPr>
        <p:spPr>
          <a:xfrm>
            <a:off x="8528839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128"/>
          <p:cNvCxnSpPr/>
          <p:nvPr/>
        </p:nvCxnSpPr>
        <p:spPr>
          <a:xfrm>
            <a:off x="9010883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>
            <a:off x="9286337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130"/>
          <p:cNvCxnSpPr/>
          <p:nvPr/>
        </p:nvCxnSpPr>
        <p:spPr>
          <a:xfrm>
            <a:off x="9492929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131"/>
          <p:cNvCxnSpPr/>
          <p:nvPr/>
        </p:nvCxnSpPr>
        <p:spPr>
          <a:xfrm>
            <a:off x="9906109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/>
          <p:cNvCxnSpPr/>
          <p:nvPr/>
        </p:nvCxnSpPr>
        <p:spPr>
          <a:xfrm>
            <a:off x="10663609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>
            <a:off x="11627697" y="2020804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ZoneTexte 134"/>
          <p:cNvSpPr txBox="1"/>
          <p:nvPr/>
        </p:nvSpPr>
        <p:spPr>
          <a:xfrm>
            <a:off x="4236230" y="209281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</a:t>
            </a:r>
            <a:endParaRPr lang="fr-FR" sz="1400" i="1" baseline="-25000" dirty="0"/>
          </a:p>
        </p:txBody>
      </p:sp>
      <p:sp>
        <p:nvSpPr>
          <p:cNvPr id="136" name="ZoneTexte 135"/>
          <p:cNvSpPr txBox="1"/>
          <p:nvPr/>
        </p:nvSpPr>
        <p:spPr>
          <a:xfrm>
            <a:off x="4649412" y="209281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2</a:t>
            </a:r>
            <a:endParaRPr lang="fr-FR" sz="1400" i="1" baseline="-25000" dirty="0"/>
          </a:p>
        </p:txBody>
      </p:sp>
      <p:sp>
        <p:nvSpPr>
          <p:cNvPr id="137" name="ZoneTexte 136"/>
          <p:cNvSpPr txBox="1"/>
          <p:nvPr/>
        </p:nvSpPr>
        <p:spPr>
          <a:xfrm>
            <a:off x="4856002" y="209281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3</a:t>
            </a:r>
            <a:endParaRPr lang="fr-FR" sz="1400" i="1" baseline="-25000" dirty="0"/>
          </a:p>
        </p:txBody>
      </p:sp>
      <p:sp>
        <p:nvSpPr>
          <p:cNvPr id="138" name="ZoneTexte 137"/>
          <p:cNvSpPr txBox="1"/>
          <p:nvPr/>
        </p:nvSpPr>
        <p:spPr>
          <a:xfrm>
            <a:off x="5874572" y="209281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4</a:t>
            </a:r>
            <a:endParaRPr lang="fr-FR" sz="1400" i="1" baseline="-25000" dirty="0"/>
          </a:p>
        </p:txBody>
      </p:sp>
      <p:sp>
        <p:nvSpPr>
          <p:cNvPr id="139" name="ZoneTexte 138"/>
          <p:cNvSpPr txBox="1"/>
          <p:nvPr/>
        </p:nvSpPr>
        <p:spPr>
          <a:xfrm>
            <a:off x="6563208" y="209281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5</a:t>
            </a:r>
            <a:endParaRPr lang="fr-FR" sz="1400" i="1" baseline="-25000" dirty="0"/>
          </a:p>
        </p:txBody>
      </p:sp>
      <p:sp>
        <p:nvSpPr>
          <p:cNvPr id="140" name="ZoneTexte 139"/>
          <p:cNvSpPr txBox="1"/>
          <p:nvPr/>
        </p:nvSpPr>
        <p:spPr>
          <a:xfrm>
            <a:off x="6838662" y="209281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6</a:t>
            </a:r>
            <a:endParaRPr lang="fr-FR" sz="1400" i="1" baseline="-25000" dirty="0"/>
          </a:p>
        </p:txBody>
      </p:sp>
      <p:sp>
        <p:nvSpPr>
          <p:cNvPr id="141" name="ZoneTexte 140"/>
          <p:cNvSpPr txBox="1"/>
          <p:nvPr/>
        </p:nvSpPr>
        <p:spPr>
          <a:xfrm>
            <a:off x="6984406" y="209281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7</a:t>
            </a:r>
            <a:endParaRPr lang="fr-FR" sz="1400" i="1" baseline="-25000" dirty="0"/>
          </a:p>
        </p:txBody>
      </p:sp>
      <p:sp>
        <p:nvSpPr>
          <p:cNvPr id="142" name="ZoneTexte 141"/>
          <p:cNvSpPr txBox="1"/>
          <p:nvPr/>
        </p:nvSpPr>
        <p:spPr>
          <a:xfrm>
            <a:off x="7665024" y="209281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8</a:t>
            </a:r>
            <a:endParaRPr lang="fr-FR" sz="1400" i="1" baseline="-25000" dirty="0"/>
          </a:p>
        </p:txBody>
      </p:sp>
      <p:sp>
        <p:nvSpPr>
          <p:cNvPr id="143" name="ZoneTexte 142"/>
          <p:cNvSpPr txBox="1"/>
          <p:nvPr/>
        </p:nvSpPr>
        <p:spPr>
          <a:xfrm>
            <a:off x="8353660" y="209281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9</a:t>
            </a:r>
            <a:endParaRPr lang="fr-FR" sz="1400" i="1" baseline="-25000" dirty="0"/>
          </a:p>
        </p:txBody>
      </p:sp>
      <p:sp>
        <p:nvSpPr>
          <p:cNvPr id="144" name="ZoneTexte 143"/>
          <p:cNvSpPr txBox="1"/>
          <p:nvPr/>
        </p:nvSpPr>
        <p:spPr>
          <a:xfrm>
            <a:off x="8779914" y="2092814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10</a:t>
            </a:r>
            <a:endParaRPr lang="fr-FR" sz="1400" i="1" baseline="-25000" dirty="0"/>
          </a:p>
        </p:txBody>
      </p:sp>
      <p:sp>
        <p:nvSpPr>
          <p:cNvPr id="145" name="ZoneTexte 144"/>
          <p:cNvSpPr txBox="1"/>
          <p:nvPr/>
        </p:nvSpPr>
        <p:spPr>
          <a:xfrm>
            <a:off x="9083572" y="2092814"/>
            <a:ext cx="39115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11</a:t>
            </a:r>
            <a:endParaRPr lang="fr-FR" sz="1400" i="1" baseline="-25000" dirty="0"/>
          </a:p>
        </p:txBody>
      </p:sp>
      <p:sp>
        <p:nvSpPr>
          <p:cNvPr id="146" name="ZoneTexte 145"/>
          <p:cNvSpPr txBox="1"/>
          <p:nvPr/>
        </p:nvSpPr>
        <p:spPr>
          <a:xfrm>
            <a:off x="9328072" y="2092814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12</a:t>
            </a:r>
            <a:endParaRPr lang="fr-FR" sz="1400" i="1" baseline="-25000" dirty="0"/>
          </a:p>
        </p:txBody>
      </p:sp>
      <p:sp>
        <p:nvSpPr>
          <p:cNvPr id="147" name="ZoneTexte 146"/>
          <p:cNvSpPr txBox="1"/>
          <p:nvPr/>
        </p:nvSpPr>
        <p:spPr>
          <a:xfrm>
            <a:off x="9675140" y="2092814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13</a:t>
            </a:r>
            <a:endParaRPr lang="fr-FR" sz="1400" i="1" baseline="-25000" dirty="0"/>
          </a:p>
        </p:txBody>
      </p:sp>
      <p:sp>
        <p:nvSpPr>
          <p:cNvPr id="148" name="ZoneTexte 147"/>
          <p:cNvSpPr txBox="1"/>
          <p:nvPr/>
        </p:nvSpPr>
        <p:spPr>
          <a:xfrm>
            <a:off x="10458504" y="2092814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14</a:t>
            </a:r>
            <a:endParaRPr lang="fr-FR" sz="1400" i="1" baseline="-25000" dirty="0"/>
          </a:p>
        </p:txBody>
      </p:sp>
      <p:sp>
        <p:nvSpPr>
          <p:cNvPr id="149" name="ZoneTexte 148"/>
          <p:cNvSpPr txBox="1"/>
          <p:nvPr/>
        </p:nvSpPr>
        <p:spPr>
          <a:xfrm>
            <a:off x="11422594" y="2092814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15</a:t>
            </a:r>
            <a:endParaRPr lang="fr-FR" sz="1400" i="1" baseline="-25000" dirty="0"/>
          </a:p>
        </p:txBody>
      </p:sp>
      <p:sp>
        <p:nvSpPr>
          <p:cNvPr id="150" name="ZoneTexte 149"/>
          <p:cNvSpPr txBox="1"/>
          <p:nvPr/>
        </p:nvSpPr>
        <p:spPr>
          <a:xfrm>
            <a:off x="4665752" y="1713028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D</a:t>
            </a:r>
            <a:endParaRPr lang="fr-FR" sz="1400" dirty="0"/>
          </a:p>
        </p:txBody>
      </p:sp>
      <p:sp>
        <p:nvSpPr>
          <p:cNvPr id="151" name="ZoneTexte 150"/>
          <p:cNvSpPr txBox="1"/>
          <p:nvPr/>
        </p:nvSpPr>
        <p:spPr>
          <a:xfrm>
            <a:off x="4871992" y="1713028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152" name="ZoneTexte 151"/>
          <p:cNvSpPr txBox="1"/>
          <p:nvPr/>
        </p:nvSpPr>
        <p:spPr>
          <a:xfrm>
            <a:off x="5911126" y="1713028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53" name="ZoneTexte 152"/>
          <p:cNvSpPr txBox="1"/>
          <p:nvPr/>
        </p:nvSpPr>
        <p:spPr>
          <a:xfrm>
            <a:off x="6565061" y="1713028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54" name="ZoneTexte 153"/>
          <p:cNvSpPr txBox="1"/>
          <p:nvPr/>
        </p:nvSpPr>
        <p:spPr>
          <a:xfrm>
            <a:off x="6884024" y="1713028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155" name="ZoneTexte 154"/>
          <p:cNvSpPr txBox="1"/>
          <p:nvPr/>
        </p:nvSpPr>
        <p:spPr>
          <a:xfrm>
            <a:off x="7012942" y="1713028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56" name="ZoneTexte 155"/>
          <p:cNvSpPr txBox="1"/>
          <p:nvPr/>
        </p:nvSpPr>
        <p:spPr>
          <a:xfrm>
            <a:off x="7710387" y="1713028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157" name="ZoneTexte 156"/>
          <p:cNvSpPr txBox="1"/>
          <p:nvPr/>
        </p:nvSpPr>
        <p:spPr>
          <a:xfrm>
            <a:off x="8384383" y="1713028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D</a:t>
            </a:r>
            <a:endParaRPr lang="fr-FR" sz="1400" dirty="0"/>
          </a:p>
        </p:txBody>
      </p:sp>
      <p:sp>
        <p:nvSpPr>
          <p:cNvPr id="158" name="ZoneTexte 157"/>
          <p:cNvSpPr txBox="1"/>
          <p:nvPr/>
        </p:nvSpPr>
        <p:spPr>
          <a:xfrm>
            <a:off x="8872257" y="1713028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59" name="ZoneTexte 158"/>
          <p:cNvSpPr txBox="1"/>
          <p:nvPr/>
        </p:nvSpPr>
        <p:spPr>
          <a:xfrm>
            <a:off x="9141529" y="1713028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160" name="ZoneTexte 159"/>
          <p:cNvSpPr txBox="1"/>
          <p:nvPr/>
        </p:nvSpPr>
        <p:spPr>
          <a:xfrm>
            <a:off x="9313772" y="1713028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D</a:t>
            </a:r>
            <a:endParaRPr lang="fr-FR" sz="1400" dirty="0"/>
          </a:p>
        </p:txBody>
      </p:sp>
      <p:sp>
        <p:nvSpPr>
          <p:cNvPr id="161" name="ZoneTexte 160"/>
          <p:cNvSpPr txBox="1"/>
          <p:nvPr/>
        </p:nvSpPr>
        <p:spPr>
          <a:xfrm>
            <a:off x="9732783" y="1713028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62" name="ZoneTexte 161"/>
          <p:cNvSpPr txBox="1"/>
          <p:nvPr/>
        </p:nvSpPr>
        <p:spPr>
          <a:xfrm>
            <a:off x="10533791" y="1713028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163" name="ZoneTexte 162"/>
          <p:cNvSpPr txBox="1"/>
          <p:nvPr/>
        </p:nvSpPr>
        <p:spPr>
          <a:xfrm>
            <a:off x="11482889" y="1713028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165" name="ZoneTexte 164"/>
          <p:cNvSpPr txBox="1"/>
          <p:nvPr/>
        </p:nvSpPr>
        <p:spPr>
          <a:xfrm>
            <a:off x="4018431" y="3368542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cxnSp>
        <p:nvCxnSpPr>
          <p:cNvPr id="166" name="Connecteur droit avec flèche 165"/>
          <p:cNvCxnSpPr/>
          <p:nvPr/>
        </p:nvCxnSpPr>
        <p:spPr>
          <a:xfrm>
            <a:off x="4047766" y="3748996"/>
            <a:ext cx="7998060" cy="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/>
          <p:cNvCxnSpPr/>
          <p:nvPr/>
        </p:nvCxnSpPr>
        <p:spPr>
          <a:xfrm>
            <a:off x="4168567" y="3676988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167"/>
          <p:cNvCxnSpPr/>
          <p:nvPr/>
        </p:nvCxnSpPr>
        <p:spPr>
          <a:xfrm>
            <a:off x="4524027" y="3676988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168"/>
          <p:cNvCxnSpPr/>
          <p:nvPr/>
        </p:nvCxnSpPr>
        <p:spPr>
          <a:xfrm>
            <a:off x="5566289" y="3676988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Connecteur droit 169"/>
          <p:cNvCxnSpPr/>
          <p:nvPr/>
        </p:nvCxnSpPr>
        <p:spPr>
          <a:xfrm>
            <a:off x="6286369" y="3676988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necteur droit 170"/>
          <p:cNvCxnSpPr/>
          <p:nvPr/>
        </p:nvCxnSpPr>
        <p:spPr>
          <a:xfrm>
            <a:off x="8066800" y="3676988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Connecteur droit 171"/>
          <p:cNvCxnSpPr/>
          <p:nvPr/>
        </p:nvCxnSpPr>
        <p:spPr>
          <a:xfrm>
            <a:off x="8734641" y="3676988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172"/>
          <p:cNvCxnSpPr/>
          <p:nvPr/>
        </p:nvCxnSpPr>
        <p:spPr>
          <a:xfrm>
            <a:off x="8957276" y="3676988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173"/>
          <p:cNvCxnSpPr/>
          <p:nvPr/>
        </p:nvCxnSpPr>
        <p:spPr>
          <a:xfrm>
            <a:off x="9777466" y="3676988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/>
          <p:cNvCxnSpPr/>
          <p:nvPr/>
        </p:nvCxnSpPr>
        <p:spPr>
          <a:xfrm>
            <a:off x="10399673" y="3676988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/>
          <p:cNvCxnSpPr/>
          <p:nvPr/>
        </p:nvCxnSpPr>
        <p:spPr>
          <a:xfrm>
            <a:off x="11461291" y="3676988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ZoneTexte 176"/>
          <p:cNvSpPr txBox="1"/>
          <p:nvPr/>
        </p:nvSpPr>
        <p:spPr>
          <a:xfrm>
            <a:off x="4007768" y="374899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</a:t>
            </a:r>
            <a:endParaRPr lang="fr-FR" sz="1400" i="1" baseline="-25000" dirty="0"/>
          </a:p>
        </p:txBody>
      </p:sp>
      <p:sp>
        <p:nvSpPr>
          <p:cNvPr id="178" name="ZoneTexte 177"/>
          <p:cNvSpPr txBox="1"/>
          <p:nvPr/>
        </p:nvSpPr>
        <p:spPr>
          <a:xfrm>
            <a:off x="4363228" y="374899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2</a:t>
            </a:r>
            <a:endParaRPr lang="fr-FR" sz="1400" i="1" baseline="-25000" dirty="0"/>
          </a:p>
        </p:txBody>
      </p:sp>
      <p:sp>
        <p:nvSpPr>
          <p:cNvPr id="179" name="ZoneTexte 178"/>
          <p:cNvSpPr txBox="1"/>
          <p:nvPr/>
        </p:nvSpPr>
        <p:spPr>
          <a:xfrm>
            <a:off x="5405491" y="374899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3</a:t>
            </a:r>
            <a:endParaRPr lang="fr-FR" sz="1400" i="1" baseline="-25000" dirty="0"/>
          </a:p>
        </p:txBody>
      </p:sp>
      <p:sp>
        <p:nvSpPr>
          <p:cNvPr id="180" name="ZoneTexte 179"/>
          <p:cNvSpPr txBox="1"/>
          <p:nvPr/>
        </p:nvSpPr>
        <p:spPr>
          <a:xfrm>
            <a:off x="6111188" y="374899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4</a:t>
            </a:r>
            <a:endParaRPr lang="fr-FR" sz="1400" i="1" baseline="-25000" dirty="0"/>
          </a:p>
        </p:txBody>
      </p:sp>
      <p:sp>
        <p:nvSpPr>
          <p:cNvPr id="181" name="ZoneTexte 180"/>
          <p:cNvSpPr txBox="1"/>
          <p:nvPr/>
        </p:nvSpPr>
        <p:spPr>
          <a:xfrm>
            <a:off x="7891620" y="374899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5</a:t>
            </a:r>
            <a:endParaRPr lang="fr-FR" sz="1400" i="1" baseline="-25000" dirty="0"/>
          </a:p>
        </p:txBody>
      </p:sp>
      <p:sp>
        <p:nvSpPr>
          <p:cNvPr id="182" name="ZoneTexte 181"/>
          <p:cNvSpPr txBox="1"/>
          <p:nvPr/>
        </p:nvSpPr>
        <p:spPr>
          <a:xfrm>
            <a:off x="8559460" y="374899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6</a:t>
            </a:r>
            <a:endParaRPr lang="fr-FR" sz="1400" i="1" baseline="-25000" dirty="0"/>
          </a:p>
        </p:txBody>
      </p:sp>
      <p:sp>
        <p:nvSpPr>
          <p:cNvPr id="183" name="ZoneTexte 182"/>
          <p:cNvSpPr txBox="1"/>
          <p:nvPr/>
        </p:nvSpPr>
        <p:spPr>
          <a:xfrm>
            <a:off x="8782096" y="374899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7</a:t>
            </a:r>
            <a:endParaRPr lang="fr-FR" sz="1400" i="1" baseline="-25000" dirty="0"/>
          </a:p>
        </p:txBody>
      </p:sp>
      <p:sp>
        <p:nvSpPr>
          <p:cNvPr id="184" name="ZoneTexte 183"/>
          <p:cNvSpPr txBox="1"/>
          <p:nvPr/>
        </p:nvSpPr>
        <p:spPr>
          <a:xfrm>
            <a:off x="9576420" y="374899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8</a:t>
            </a:r>
            <a:endParaRPr lang="fr-FR" sz="1400" i="1" baseline="-25000" dirty="0"/>
          </a:p>
        </p:txBody>
      </p:sp>
      <p:sp>
        <p:nvSpPr>
          <p:cNvPr id="185" name="ZoneTexte 184"/>
          <p:cNvSpPr txBox="1"/>
          <p:nvPr/>
        </p:nvSpPr>
        <p:spPr>
          <a:xfrm>
            <a:off x="10224492" y="3748996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9</a:t>
            </a:r>
            <a:endParaRPr lang="fr-FR" sz="1400" i="1" baseline="-25000" dirty="0"/>
          </a:p>
        </p:txBody>
      </p:sp>
      <p:sp>
        <p:nvSpPr>
          <p:cNvPr id="186" name="ZoneTexte 185"/>
          <p:cNvSpPr txBox="1"/>
          <p:nvPr/>
        </p:nvSpPr>
        <p:spPr>
          <a:xfrm>
            <a:off x="11256189" y="3748996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10</a:t>
            </a:r>
            <a:endParaRPr lang="fr-FR" sz="1400" i="1" baseline="-25000" dirty="0"/>
          </a:p>
        </p:txBody>
      </p:sp>
      <p:sp>
        <p:nvSpPr>
          <p:cNvPr id="187" name="ZoneTexte 186"/>
          <p:cNvSpPr txBox="1"/>
          <p:nvPr/>
        </p:nvSpPr>
        <p:spPr>
          <a:xfrm>
            <a:off x="4385400" y="3369211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88" name="ZoneTexte 187"/>
          <p:cNvSpPr txBox="1"/>
          <p:nvPr/>
        </p:nvSpPr>
        <p:spPr>
          <a:xfrm>
            <a:off x="5421480" y="3369211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189" name="ZoneTexte 188"/>
          <p:cNvSpPr txBox="1"/>
          <p:nvPr/>
        </p:nvSpPr>
        <p:spPr>
          <a:xfrm>
            <a:off x="6141911" y="3369211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D</a:t>
            </a:r>
            <a:endParaRPr lang="fr-FR" sz="1400" dirty="0"/>
          </a:p>
        </p:txBody>
      </p:sp>
      <p:sp>
        <p:nvSpPr>
          <p:cNvPr id="190" name="ZoneTexte 189"/>
          <p:cNvSpPr txBox="1"/>
          <p:nvPr/>
        </p:nvSpPr>
        <p:spPr>
          <a:xfrm>
            <a:off x="7922342" y="3369211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/>
              <a:t>D</a:t>
            </a:r>
          </a:p>
        </p:txBody>
      </p:sp>
      <p:sp>
        <p:nvSpPr>
          <p:cNvPr id="191" name="ZoneTexte 190"/>
          <p:cNvSpPr txBox="1"/>
          <p:nvPr/>
        </p:nvSpPr>
        <p:spPr>
          <a:xfrm>
            <a:off x="8596014" y="3369211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92" name="ZoneTexte 191"/>
          <p:cNvSpPr txBox="1"/>
          <p:nvPr/>
        </p:nvSpPr>
        <p:spPr>
          <a:xfrm>
            <a:off x="8827457" y="3369211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193" name="ZoneTexte 192"/>
          <p:cNvSpPr txBox="1"/>
          <p:nvPr/>
        </p:nvSpPr>
        <p:spPr>
          <a:xfrm>
            <a:off x="9597959" y="3369211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194" name="ZoneTexte 193"/>
          <p:cNvSpPr txBox="1"/>
          <p:nvPr/>
        </p:nvSpPr>
        <p:spPr>
          <a:xfrm>
            <a:off x="10261045" y="3369211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195" name="ZoneTexte 194"/>
          <p:cNvSpPr txBox="1"/>
          <p:nvPr/>
        </p:nvSpPr>
        <p:spPr>
          <a:xfrm>
            <a:off x="11316483" y="3369211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197" name="ZoneTexte 196"/>
          <p:cNvSpPr txBox="1"/>
          <p:nvPr/>
        </p:nvSpPr>
        <p:spPr>
          <a:xfrm>
            <a:off x="4475820" y="2510550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cxnSp>
        <p:nvCxnSpPr>
          <p:cNvPr id="198" name="Connecteur droit avec flèche 197"/>
          <p:cNvCxnSpPr/>
          <p:nvPr/>
        </p:nvCxnSpPr>
        <p:spPr>
          <a:xfrm>
            <a:off x="4047765" y="2891004"/>
            <a:ext cx="7998060" cy="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Connecteur droit 198"/>
          <p:cNvCxnSpPr/>
          <p:nvPr/>
        </p:nvCxnSpPr>
        <p:spPr>
          <a:xfrm>
            <a:off x="4634765" y="281899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/>
          <p:cNvCxnSpPr/>
          <p:nvPr/>
        </p:nvCxnSpPr>
        <p:spPr>
          <a:xfrm>
            <a:off x="5278256" y="281899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/>
          <p:cNvCxnSpPr/>
          <p:nvPr/>
        </p:nvCxnSpPr>
        <p:spPr>
          <a:xfrm>
            <a:off x="5834552" y="281899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201"/>
          <p:cNvCxnSpPr/>
          <p:nvPr/>
        </p:nvCxnSpPr>
        <p:spPr>
          <a:xfrm>
            <a:off x="6482624" y="281899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202"/>
          <p:cNvCxnSpPr/>
          <p:nvPr/>
        </p:nvCxnSpPr>
        <p:spPr>
          <a:xfrm>
            <a:off x="7013842" y="281899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Connecteur droit 203"/>
          <p:cNvCxnSpPr/>
          <p:nvPr/>
        </p:nvCxnSpPr>
        <p:spPr>
          <a:xfrm>
            <a:off x="7634751" y="281899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204"/>
          <p:cNvCxnSpPr/>
          <p:nvPr/>
        </p:nvCxnSpPr>
        <p:spPr>
          <a:xfrm>
            <a:off x="8282824" y="281899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205"/>
          <p:cNvCxnSpPr/>
          <p:nvPr/>
        </p:nvCxnSpPr>
        <p:spPr>
          <a:xfrm>
            <a:off x="9201401" y="281899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206"/>
          <p:cNvCxnSpPr/>
          <p:nvPr/>
        </p:nvCxnSpPr>
        <p:spPr>
          <a:xfrm>
            <a:off x="10191012" y="281899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/>
          <p:cNvCxnSpPr/>
          <p:nvPr/>
        </p:nvCxnSpPr>
        <p:spPr>
          <a:xfrm>
            <a:off x="11263767" y="2818996"/>
            <a:ext cx="0" cy="144016"/>
          </a:xfrm>
          <a:prstGeom prst="line">
            <a:avLst/>
          </a:prstGeom>
          <a:ln w="63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ZoneTexte 208"/>
          <p:cNvSpPr txBox="1"/>
          <p:nvPr/>
        </p:nvSpPr>
        <p:spPr>
          <a:xfrm>
            <a:off x="4473966" y="289100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</a:t>
            </a:r>
            <a:endParaRPr lang="fr-FR" sz="1400" i="1" baseline="-25000" dirty="0"/>
          </a:p>
        </p:txBody>
      </p:sp>
      <p:sp>
        <p:nvSpPr>
          <p:cNvPr id="210" name="ZoneTexte 209"/>
          <p:cNvSpPr txBox="1"/>
          <p:nvPr/>
        </p:nvSpPr>
        <p:spPr>
          <a:xfrm>
            <a:off x="5117458" y="289100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2</a:t>
            </a:r>
            <a:endParaRPr lang="fr-FR" sz="1400" i="1" baseline="-25000" dirty="0"/>
          </a:p>
        </p:txBody>
      </p:sp>
      <p:sp>
        <p:nvSpPr>
          <p:cNvPr id="211" name="ZoneTexte 210"/>
          <p:cNvSpPr txBox="1"/>
          <p:nvPr/>
        </p:nvSpPr>
        <p:spPr>
          <a:xfrm>
            <a:off x="5659371" y="289100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3</a:t>
            </a:r>
            <a:endParaRPr lang="fr-FR" sz="1400" i="1" baseline="-25000" dirty="0"/>
          </a:p>
        </p:txBody>
      </p:sp>
      <p:sp>
        <p:nvSpPr>
          <p:cNvPr id="212" name="ZoneTexte 211"/>
          <p:cNvSpPr txBox="1"/>
          <p:nvPr/>
        </p:nvSpPr>
        <p:spPr>
          <a:xfrm>
            <a:off x="6307443" y="289100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4</a:t>
            </a:r>
            <a:endParaRPr lang="fr-FR" sz="1400" i="1" baseline="-25000" dirty="0"/>
          </a:p>
        </p:txBody>
      </p:sp>
      <p:sp>
        <p:nvSpPr>
          <p:cNvPr id="213" name="ZoneTexte 212"/>
          <p:cNvSpPr txBox="1"/>
          <p:nvPr/>
        </p:nvSpPr>
        <p:spPr>
          <a:xfrm>
            <a:off x="6838662" y="289100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5</a:t>
            </a:r>
            <a:endParaRPr lang="fr-FR" sz="1400" i="1" baseline="-25000" dirty="0"/>
          </a:p>
        </p:txBody>
      </p:sp>
      <p:sp>
        <p:nvSpPr>
          <p:cNvPr id="214" name="ZoneTexte 213"/>
          <p:cNvSpPr txBox="1"/>
          <p:nvPr/>
        </p:nvSpPr>
        <p:spPr>
          <a:xfrm>
            <a:off x="7459571" y="289100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6</a:t>
            </a:r>
            <a:endParaRPr lang="fr-FR" sz="1400" i="1" baseline="-25000" dirty="0"/>
          </a:p>
        </p:txBody>
      </p:sp>
      <p:sp>
        <p:nvSpPr>
          <p:cNvPr id="215" name="ZoneTexte 214"/>
          <p:cNvSpPr txBox="1"/>
          <p:nvPr/>
        </p:nvSpPr>
        <p:spPr>
          <a:xfrm>
            <a:off x="8107643" y="289100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7</a:t>
            </a:r>
            <a:endParaRPr lang="fr-FR" sz="1400" i="1" baseline="-25000" dirty="0"/>
          </a:p>
        </p:txBody>
      </p:sp>
      <p:sp>
        <p:nvSpPr>
          <p:cNvPr id="216" name="ZoneTexte 215"/>
          <p:cNvSpPr txBox="1"/>
          <p:nvPr/>
        </p:nvSpPr>
        <p:spPr>
          <a:xfrm>
            <a:off x="9000355" y="289100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8</a:t>
            </a:r>
            <a:endParaRPr lang="fr-FR" sz="1400" i="1" baseline="-25000" dirty="0"/>
          </a:p>
        </p:txBody>
      </p:sp>
      <p:sp>
        <p:nvSpPr>
          <p:cNvPr id="217" name="ZoneTexte 216"/>
          <p:cNvSpPr txBox="1"/>
          <p:nvPr/>
        </p:nvSpPr>
        <p:spPr>
          <a:xfrm>
            <a:off x="9989966" y="2891004"/>
            <a:ext cx="335981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9</a:t>
            </a:r>
            <a:endParaRPr lang="fr-FR" sz="1400" i="1" baseline="-25000" dirty="0"/>
          </a:p>
        </p:txBody>
      </p:sp>
      <p:sp>
        <p:nvSpPr>
          <p:cNvPr id="218" name="ZoneTexte 217"/>
          <p:cNvSpPr txBox="1"/>
          <p:nvPr/>
        </p:nvSpPr>
        <p:spPr>
          <a:xfrm>
            <a:off x="11058664" y="2891004"/>
            <a:ext cx="39582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i="1" dirty="0" smtClean="0"/>
              <a:t>t</a:t>
            </a:r>
            <a:r>
              <a:rPr lang="fr-FR" sz="1400" i="1" baseline="-25000" dirty="0" smtClean="0"/>
              <a:t>10</a:t>
            </a:r>
            <a:endParaRPr lang="fr-FR" sz="1400" i="1" baseline="-25000" dirty="0"/>
          </a:p>
        </p:txBody>
      </p:sp>
      <p:sp>
        <p:nvSpPr>
          <p:cNvPr id="219" name="ZoneTexte 218"/>
          <p:cNvSpPr txBox="1"/>
          <p:nvPr/>
        </p:nvSpPr>
        <p:spPr>
          <a:xfrm>
            <a:off x="5133800" y="2511219"/>
            <a:ext cx="32361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D</a:t>
            </a:r>
            <a:endParaRPr lang="fr-FR" sz="1400" dirty="0"/>
          </a:p>
        </p:txBody>
      </p:sp>
      <p:sp>
        <p:nvSpPr>
          <p:cNvPr id="220" name="ZoneTexte 219"/>
          <p:cNvSpPr txBox="1"/>
          <p:nvPr/>
        </p:nvSpPr>
        <p:spPr>
          <a:xfrm>
            <a:off x="5689744" y="2511219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221" name="ZoneTexte 220"/>
          <p:cNvSpPr txBox="1"/>
          <p:nvPr/>
        </p:nvSpPr>
        <p:spPr>
          <a:xfrm>
            <a:off x="6318107" y="2511219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222" name="ZoneTexte 221"/>
          <p:cNvSpPr txBox="1"/>
          <p:nvPr/>
        </p:nvSpPr>
        <p:spPr>
          <a:xfrm>
            <a:off x="6875216" y="2511219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223" name="ZoneTexte 222"/>
          <p:cNvSpPr txBox="1"/>
          <p:nvPr/>
        </p:nvSpPr>
        <p:spPr>
          <a:xfrm>
            <a:off x="7496124" y="2511219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224" name="ZoneTexte 223"/>
          <p:cNvSpPr txBox="1"/>
          <p:nvPr/>
        </p:nvSpPr>
        <p:spPr>
          <a:xfrm>
            <a:off x="8138016" y="2511219"/>
            <a:ext cx="32431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A</a:t>
            </a:r>
            <a:endParaRPr lang="fr-FR" sz="1400" dirty="0"/>
          </a:p>
        </p:txBody>
      </p:sp>
      <p:sp>
        <p:nvSpPr>
          <p:cNvPr id="225" name="ZoneTexte 224"/>
          <p:cNvSpPr txBox="1"/>
          <p:nvPr/>
        </p:nvSpPr>
        <p:spPr>
          <a:xfrm>
            <a:off x="9071584" y="2511219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226" name="ZoneTexte 225"/>
          <p:cNvSpPr txBox="1"/>
          <p:nvPr/>
        </p:nvSpPr>
        <p:spPr>
          <a:xfrm>
            <a:off x="10017686" y="2511219"/>
            <a:ext cx="31195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C</a:t>
            </a:r>
            <a:endParaRPr lang="fr-FR" sz="1400" dirty="0"/>
          </a:p>
        </p:txBody>
      </p:sp>
      <p:sp>
        <p:nvSpPr>
          <p:cNvPr id="227" name="ZoneTexte 226"/>
          <p:cNvSpPr txBox="1"/>
          <p:nvPr/>
        </p:nvSpPr>
        <p:spPr>
          <a:xfrm>
            <a:off x="11133949" y="2511219"/>
            <a:ext cx="29433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</a:t>
            </a:r>
            <a:endParaRPr lang="fr-FR" sz="1400" dirty="0"/>
          </a:p>
        </p:txBody>
      </p:sp>
      <p:sp>
        <p:nvSpPr>
          <p:cNvPr id="228" name="Rectangle à coins arrondis 227"/>
          <p:cNvSpPr/>
          <p:nvPr/>
        </p:nvSpPr>
        <p:spPr>
          <a:xfrm>
            <a:off x="6926212" y="1768170"/>
            <a:ext cx="2475623" cy="21237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29" name="Rectangle à coins arrondis 228"/>
          <p:cNvSpPr/>
          <p:nvPr/>
        </p:nvSpPr>
        <p:spPr>
          <a:xfrm>
            <a:off x="6384473" y="2571110"/>
            <a:ext cx="2006640" cy="209940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30" name="Rectangle à coins arrondis 229"/>
          <p:cNvSpPr/>
          <p:nvPr/>
        </p:nvSpPr>
        <p:spPr>
          <a:xfrm>
            <a:off x="4084781" y="3438667"/>
            <a:ext cx="1628376" cy="196086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31" name="Rectangle à coins arrondis 230"/>
          <p:cNvSpPr/>
          <p:nvPr/>
        </p:nvSpPr>
        <p:spPr>
          <a:xfrm>
            <a:off x="8873157" y="3444831"/>
            <a:ext cx="2704052" cy="176413"/>
          </a:xfrm>
          <a:prstGeom prst="roundRect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2"/>
              </a:solidFill>
            </a:endParaRPr>
          </a:p>
        </p:txBody>
      </p:sp>
      <p:sp>
        <p:nvSpPr>
          <p:cNvPr id="232" name="ZoneTexte 231"/>
          <p:cNvSpPr txBox="1"/>
          <p:nvPr/>
        </p:nvSpPr>
        <p:spPr>
          <a:xfrm>
            <a:off x="3565765" y="1892757"/>
            <a:ext cx="454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</a:t>
            </a:r>
            <a:r>
              <a:rPr lang="fr-FR" sz="2000" baseline="-25000" dirty="0" smtClean="0"/>
              <a:t>1</a:t>
            </a:r>
            <a:endParaRPr lang="fr-FR" sz="2000" baseline="-25000" dirty="0"/>
          </a:p>
        </p:txBody>
      </p:sp>
      <p:sp>
        <p:nvSpPr>
          <p:cNvPr id="233" name="ZoneTexte 232"/>
          <p:cNvSpPr txBox="1"/>
          <p:nvPr/>
        </p:nvSpPr>
        <p:spPr>
          <a:xfrm>
            <a:off x="3565765" y="2690947"/>
            <a:ext cx="454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</a:t>
            </a:r>
            <a:r>
              <a:rPr lang="fr-FR" sz="2000" baseline="-25000" dirty="0" smtClean="0"/>
              <a:t>2</a:t>
            </a:r>
            <a:endParaRPr lang="fr-FR" sz="2000" baseline="-25000" dirty="0"/>
          </a:p>
        </p:txBody>
      </p:sp>
      <p:sp>
        <p:nvSpPr>
          <p:cNvPr id="234" name="ZoneTexte 233"/>
          <p:cNvSpPr txBox="1"/>
          <p:nvPr/>
        </p:nvSpPr>
        <p:spPr>
          <a:xfrm>
            <a:off x="3565765" y="3548940"/>
            <a:ext cx="454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</a:t>
            </a:r>
            <a:r>
              <a:rPr lang="fr-FR" sz="2000" baseline="-25000" dirty="0" smtClean="0"/>
              <a:t>3</a:t>
            </a:r>
            <a:endParaRPr lang="fr-FR" sz="2000" baseline="-25000" dirty="0"/>
          </a:p>
        </p:txBody>
      </p:sp>
      <p:cxnSp>
        <p:nvCxnSpPr>
          <p:cNvPr id="235" name="Connecteur droit 234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6" name="Rectangle 235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37" name="Rogner et arrondir un rectangle à un seul coin 236"/>
          <p:cNvSpPr/>
          <p:nvPr/>
        </p:nvSpPr>
        <p:spPr>
          <a:xfrm>
            <a:off x="7240273" y="4527749"/>
            <a:ext cx="1222058" cy="1662018"/>
          </a:xfrm>
          <a:prstGeom prst="snipRoundRect">
            <a:avLst>
              <a:gd name="adj1" fmla="val 0"/>
              <a:gd name="adj2" fmla="val 16667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9" name="Rogner et arrondir un rectangle à un seul coin 238"/>
          <p:cNvSpPr/>
          <p:nvPr/>
        </p:nvSpPr>
        <p:spPr>
          <a:xfrm>
            <a:off x="8176377" y="5854402"/>
            <a:ext cx="483976" cy="454644"/>
          </a:xfrm>
          <a:prstGeom prst="snipRoundRect">
            <a:avLst>
              <a:gd name="adj1" fmla="val 27236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0" name="Image 2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008" y="5819448"/>
            <a:ext cx="608645" cy="608645"/>
          </a:xfrm>
          <a:prstGeom prst="rect">
            <a:avLst/>
          </a:prstGeom>
        </p:spPr>
      </p:pic>
      <p:sp>
        <p:nvSpPr>
          <p:cNvPr id="242" name="ZoneTexte 241"/>
          <p:cNvSpPr txBox="1"/>
          <p:nvPr/>
        </p:nvSpPr>
        <p:spPr>
          <a:xfrm>
            <a:off x="7244423" y="4527749"/>
            <a:ext cx="60615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BCA:</a:t>
            </a:r>
            <a:endParaRPr lang="fr-FR" sz="1400" dirty="0"/>
          </a:p>
        </p:txBody>
      </p:sp>
      <p:sp>
        <p:nvSpPr>
          <p:cNvPr id="243" name="ZoneTexte 242"/>
          <p:cNvSpPr txBox="1"/>
          <p:nvPr/>
        </p:nvSpPr>
        <p:spPr>
          <a:xfrm>
            <a:off x="7449067" y="4720788"/>
            <a:ext cx="84474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S</a:t>
            </a:r>
            <a:r>
              <a:rPr lang="fr-FR" sz="1400" baseline="-25000" dirty="0" smtClean="0"/>
              <a:t>1</a:t>
            </a:r>
            <a:r>
              <a:rPr lang="fr-FR" sz="1400" dirty="0" smtClean="0"/>
              <a:t>(t</a:t>
            </a:r>
            <a:r>
              <a:rPr lang="fr-FR" sz="1400" baseline="-25000" dirty="0" smtClean="0"/>
              <a:t>6</a:t>
            </a:r>
            <a:r>
              <a:rPr lang="fr-FR" sz="1400" dirty="0" smtClean="0"/>
              <a:t>, t</a:t>
            </a:r>
            <a:r>
              <a:rPr lang="fr-FR" sz="1400" baseline="-25000" dirty="0" smtClean="0"/>
              <a:t>11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244" name="ZoneTexte 243"/>
          <p:cNvSpPr txBox="1"/>
          <p:nvPr/>
        </p:nvSpPr>
        <p:spPr>
          <a:xfrm>
            <a:off x="7453342" y="4944424"/>
            <a:ext cx="78490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S</a:t>
            </a:r>
            <a:r>
              <a:rPr lang="fr-FR" sz="1400" baseline="-25000" dirty="0" smtClean="0"/>
              <a:t>2</a:t>
            </a:r>
            <a:r>
              <a:rPr lang="fr-FR" sz="1400" dirty="0" smtClean="0"/>
              <a:t>(t</a:t>
            </a:r>
            <a:r>
              <a:rPr lang="fr-FR" sz="1400" baseline="-25000" dirty="0" smtClean="0"/>
              <a:t>4</a:t>
            </a:r>
            <a:r>
              <a:rPr lang="fr-FR" sz="1400" dirty="0" smtClean="0"/>
              <a:t>, t</a:t>
            </a:r>
            <a:r>
              <a:rPr lang="fr-FR" sz="1400" baseline="-25000" dirty="0" smtClean="0"/>
              <a:t>7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247" name="ZoneTexte 246"/>
          <p:cNvSpPr txBox="1"/>
          <p:nvPr/>
        </p:nvSpPr>
        <p:spPr>
          <a:xfrm>
            <a:off x="7453342" y="5168060"/>
            <a:ext cx="78490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S</a:t>
            </a:r>
            <a:r>
              <a:rPr lang="fr-FR" sz="1400" baseline="-25000" dirty="0" smtClean="0"/>
              <a:t>3</a:t>
            </a:r>
            <a:r>
              <a:rPr lang="fr-FR" sz="1400" dirty="0" smtClean="0"/>
              <a:t>(t</a:t>
            </a:r>
            <a:r>
              <a:rPr lang="fr-FR" sz="1400" baseline="-25000" dirty="0" smtClean="0"/>
              <a:t>1</a:t>
            </a:r>
            <a:r>
              <a:rPr lang="fr-FR" sz="1400" dirty="0" smtClean="0"/>
              <a:t>, t</a:t>
            </a:r>
            <a:r>
              <a:rPr lang="fr-FR" sz="1400" baseline="-25000" dirty="0" smtClean="0"/>
              <a:t>3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249" name="ZoneTexte 248"/>
          <p:cNvSpPr txBox="1"/>
          <p:nvPr/>
        </p:nvSpPr>
        <p:spPr>
          <a:xfrm>
            <a:off x="7449067" y="5391695"/>
            <a:ext cx="844748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1400" dirty="0" smtClean="0"/>
              <a:t>S</a:t>
            </a:r>
            <a:r>
              <a:rPr lang="fr-FR" sz="1400" baseline="-25000" dirty="0" smtClean="0"/>
              <a:t>3</a:t>
            </a:r>
            <a:r>
              <a:rPr lang="fr-FR" sz="1400" dirty="0" smtClean="0"/>
              <a:t>(t</a:t>
            </a:r>
            <a:r>
              <a:rPr lang="fr-FR" sz="1400" baseline="-25000" dirty="0" smtClean="0"/>
              <a:t>7</a:t>
            </a:r>
            <a:r>
              <a:rPr lang="fr-FR" sz="1400" dirty="0" smtClean="0"/>
              <a:t>, t</a:t>
            </a:r>
            <a:r>
              <a:rPr lang="fr-FR" sz="1400" baseline="-25000" dirty="0" smtClean="0"/>
              <a:t>10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grpSp>
        <p:nvGrpSpPr>
          <p:cNvPr id="6" name="Grouper 5"/>
          <p:cNvGrpSpPr/>
          <p:nvPr/>
        </p:nvGrpSpPr>
        <p:grpSpPr>
          <a:xfrm>
            <a:off x="6836884" y="1711778"/>
            <a:ext cx="2636061" cy="687563"/>
            <a:chOff x="6991062" y="1865428"/>
            <a:chExt cx="2636061" cy="687563"/>
          </a:xfrm>
        </p:grpSpPr>
        <p:sp>
          <p:nvSpPr>
            <p:cNvPr id="256" name="ZoneTexte 255"/>
            <p:cNvSpPr txBox="1"/>
            <p:nvPr/>
          </p:nvSpPr>
          <p:spPr>
            <a:xfrm>
              <a:off x="6991062" y="2245214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6</a:t>
              </a:r>
              <a:endParaRPr lang="fr-FR" sz="1400" i="1" baseline="-25000" dirty="0"/>
            </a:p>
          </p:txBody>
        </p:sp>
        <p:sp>
          <p:nvSpPr>
            <p:cNvPr id="257" name="ZoneTexte 256"/>
            <p:cNvSpPr txBox="1"/>
            <p:nvPr/>
          </p:nvSpPr>
          <p:spPr>
            <a:xfrm>
              <a:off x="9235972" y="2245214"/>
              <a:ext cx="39115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11</a:t>
              </a:r>
              <a:endParaRPr lang="fr-FR" sz="1400" i="1" baseline="-25000" dirty="0"/>
            </a:p>
          </p:txBody>
        </p:sp>
        <p:sp>
          <p:nvSpPr>
            <p:cNvPr id="258" name="ZoneTexte 257"/>
            <p:cNvSpPr txBox="1"/>
            <p:nvPr/>
          </p:nvSpPr>
          <p:spPr>
            <a:xfrm>
              <a:off x="7036424" y="1865428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sp>
          <p:nvSpPr>
            <p:cNvPr id="259" name="ZoneTexte 258"/>
            <p:cNvSpPr txBox="1"/>
            <p:nvPr/>
          </p:nvSpPr>
          <p:spPr>
            <a:xfrm>
              <a:off x="9024657" y="1865428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260" name="ZoneTexte 259"/>
            <p:cNvSpPr txBox="1"/>
            <p:nvPr/>
          </p:nvSpPr>
          <p:spPr>
            <a:xfrm>
              <a:off x="9293929" y="1865428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261" name="Rectangle à coins arrondis 260"/>
            <p:cNvSpPr/>
            <p:nvPr/>
          </p:nvSpPr>
          <p:spPr>
            <a:xfrm>
              <a:off x="7078612" y="1920570"/>
              <a:ext cx="2475623" cy="212370"/>
            </a:xfrm>
            <a:prstGeom prst="roundRect">
              <a:avLst/>
            </a:prstGeom>
            <a:noFill/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6308646" y="2511219"/>
            <a:ext cx="2154888" cy="687562"/>
            <a:chOff x="6459843" y="2663619"/>
            <a:chExt cx="2154888" cy="687562"/>
          </a:xfrm>
        </p:grpSpPr>
        <p:sp>
          <p:nvSpPr>
            <p:cNvPr id="262" name="ZoneTexte 261"/>
            <p:cNvSpPr txBox="1"/>
            <p:nvPr/>
          </p:nvSpPr>
          <p:spPr>
            <a:xfrm>
              <a:off x="6459843" y="3043404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4</a:t>
              </a:r>
              <a:endParaRPr lang="fr-FR" sz="1400" i="1" baseline="-25000" dirty="0"/>
            </a:p>
          </p:txBody>
        </p:sp>
        <p:sp>
          <p:nvSpPr>
            <p:cNvPr id="263" name="ZoneTexte 262"/>
            <p:cNvSpPr txBox="1"/>
            <p:nvPr/>
          </p:nvSpPr>
          <p:spPr>
            <a:xfrm>
              <a:off x="8260043" y="3043404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7</a:t>
              </a:r>
              <a:endParaRPr lang="fr-FR" sz="1400" i="1" baseline="-25000" dirty="0"/>
            </a:p>
          </p:txBody>
        </p:sp>
        <p:sp>
          <p:nvSpPr>
            <p:cNvPr id="264" name="ZoneTexte 263"/>
            <p:cNvSpPr txBox="1"/>
            <p:nvPr/>
          </p:nvSpPr>
          <p:spPr>
            <a:xfrm>
              <a:off x="6470507" y="2663619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sp>
          <p:nvSpPr>
            <p:cNvPr id="265" name="ZoneTexte 264"/>
            <p:cNvSpPr txBox="1"/>
            <p:nvPr/>
          </p:nvSpPr>
          <p:spPr>
            <a:xfrm>
              <a:off x="7027616" y="2663619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266" name="ZoneTexte 265"/>
            <p:cNvSpPr txBox="1"/>
            <p:nvPr/>
          </p:nvSpPr>
          <p:spPr>
            <a:xfrm>
              <a:off x="8290416" y="2663619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267" name="Rectangle à coins arrondis 266"/>
            <p:cNvSpPr/>
            <p:nvPr/>
          </p:nvSpPr>
          <p:spPr>
            <a:xfrm>
              <a:off x="6536873" y="2723510"/>
              <a:ext cx="2006640" cy="209940"/>
            </a:xfrm>
            <a:prstGeom prst="roundRect">
              <a:avLst/>
            </a:prstGeom>
            <a:noFill/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4007768" y="3368542"/>
            <a:ext cx="1738027" cy="688231"/>
            <a:chOff x="4160168" y="3520942"/>
            <a:chExt cx="1738027" cy="688231"/>
          </a:xfrm>
        </p:grpSpPr>
        <p:sp>
          <p:nvSpPr>
            <p:cNvPr id="268" name="ZoneTexte 267"/>
            <p:cNvSpPr txBox="1"/>
            <p:nvPr/>
          </p:nvSpPr>
          <p:spPr>
            <a:xfrm>
              <a:off x="4170831" y="3520942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sp>
          <p:nvSpPr>
            <p:cNvPr id="269" name="ZoneTexte 268"/>
            <p:cNvSpPr txBox="1"/>
            <p:nvPr/>
          </p:nvSpPr>
          <p:spPr>
            <a:xfrm>
              <a:off x="4160168" y="3901396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1</a:t>
              </a:r>
              <a:endParaRPr lang="fr-FR" sz="1400" i="1" baseline="-25000" dirty="0"/>
            </a:p>
          </p:txBody>
        </p:sp>
        <p:sp>
          <p:nvSpPr>
            <p:cNvPr id="270" name="ZoneTexte 269"/>
            <p:cNvSpPr txBox="1"/>
            <p:nvPr/>
          </p:nvSpPr>
          <p:spPr>
            <a:xfrm>
              <a:off x="5557891" y="3901396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3</a:t>
              </a:r>
              <a:endParaRPr lang="fr-FR" sz="1400" i="1" baseline="-25000" dirty="0"/>
            </a:p>
          </p:txBody>
        </p:sp>
        <p:sp>
          <p:nvSpPr>
            <p:cNvPr id="271" name="ZoneTexte 270"/>
            <p:cNvSpPr txBox="1"/>
            <p:nvPr/>
          </p:nvSpPr>
          <p:spPr>
            <a:xfrm>
              <a:off x="4537800" y="3521611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272" name="ZoneTexte 271"/>
            <p:cNvSpPr txBox="1"/>
            <p:nvPr/>
          </p:nvSpPr>
          <p:spPr>
            <a:xfrm>
              <a:off x="5573880" y="3521611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273" name="Rectangle à coins arrondis 272"/>
            <p:cNvSpPr/>
            <p:nvPr/>
          </p:nvSpPr>
          <p:spPr>
            <a:xfrm>
              <a:off x="4237181" y="3591067"/>
              <a:ext cx="1628376" cy="196086"/>
            </a:xfrm>
            <a:prstGeom prst="roundRect">
              <a:avLst/>
            </a:prstGeom>
            <a:noFill/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8782096" y="3368521"/>
            <a:ext cx="2869919" cy="687562"/>
            <a:chOff x="8934496" y="3521611"/>
            <a:chExt cx="2869919" cy="687562"/>
          </a:xfrm>
        </p:grpSpPr>
        <p:sp>
          <p:nvSpPr>
            <p:cNvPr id="274" name="ZoneTexte 273"/>
            <p:cNvSpPr txBox="1"/>
            <p:nvPr/>
          </p:nvSpPr>
          <p:spPr>
            <a:xfrm>
              <a:off x="8934496" y="3901396"/>
              <a:ext cx="335981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7</a:t>
              </a:r>
              <a:endParaRPr lang="fr-FR" sz="1400" i="1" baseline="-25000" dirty="0"/>
            </a:p>
          </p:txBody>
        </p:sp>
        <p:sp>
          <p:nvSpPr>
            <p:cNvPr id="275" name="ZoneTexte 274"/>
            <p:cNvSpPr txBox="1"/>
            <p:nvPr/>
          </p:nvSpPr>
          <p:spPr>
            <a:xfrm>
              <a:off x="11408589" y="3901396"/>
              <a:ext cx="39582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i="1" dirty="0" smtClean="0"/>
                <a:t>t</a:t>
              </a:r>
              <a:r>
                <a:rPr lang="fr-FR" sz="1400" i="1" baseline="-25000" dirty="0" smtClean="0"/>
                <a:t>10</a:t>
              </a:r>
              <a:endParaRPr lang="fr-FR" sz="1400" i="1" baseline="-25000" dirty="0"/>
            </a:p>
          </p:txBody>
        </p:sp>
        <p:sp>
          <p:nvSpPr>
            <p:cNvPr id="276" name="ZoneTexte 275"/>
            <p:cNvSpPr txBox="1"/>
            <p:nvPr/>
          </p:nvSpPr>
          <p:spPr>
            <a:xfrm>
              <a:off x="8979857" y="3521611"/>
              <a:ext cx="29433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B</a:t>
              </a:r>
              <a:endParaRPr lang="fr-FR" sz="1400" dirty="0"/>
            </a:p>
          </p:txBody>
        </p:sp>
        <p:sp>
          <p:nvSpPr>
            <p:cNvPr id="277" name="ZoneTexte 276"/>
            <p:cNvSpPr txBox="1"/>
            <p:nvPr/>
          </p:nvSpPr>
          <p:spPr>
            <a:xfrm>
              <a:off x="10413445" y="3521611"/>
              <a:ext cx="311954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C</a:t>
              </a:r>
              <a:endParaRPr lang="fr-FR" sz="1400" dirty="0"/>
            </a:p>
          </p:txBody>
        </p:sp>
        <p:sp>
          <p:nvSpPr>
            <p:cNvPr id="278" name="ZoneTexte 277"/>
            <p:cNvSpPr txBox="1"/>
            <p:nvPr/>
          </p:nvSpPr>
          <p:spPr>
            <a:xfrm>
              <a:off x="11468883" y="3521611"/>
              <a:ext cx="324315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fr-FR" sz="1400" dirty="0" smtClean="0"/>
                <a:t>A</a:t>
              </a:r>
              <a:endParaRPr lang="fr-FR" sz="1400" dirty="0"/>
            </a:p>
          </p:txBody>
        </p:sp>
        <p:sp>
          <p:nvSpPr>
            <p:cNvPr id="279" name="Rectangle à coins arrondis 278"/>
            <p:cNvSpPr/>
            <p:nvPr/>
          </p:nvSpPr>
          <p:spPr>
            <a:xfrm>
              <a:off x="9025557" y="3597231"/>
              <a:ext cx="2704052" cy="176413"/>
            </a:xfrm>
            <a:prstGeom prst="roundRect">
              <a:avLst/>
            </a:prstGeom>
            <a:noFill/>
            <a:ln w="127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2"/>
                </a:solidFill>
              </a:endParaRPr>
            </a:p>
          </p:txBody>
        </p:sp>
      </p:grpSp>
      <p:sp>
        <p:nvSpPr>
          <p:cNvPr id="280" name="Espace réservé du contenu 2"/>
          <p:cNvSpPr txBox="1">
            <a:spLocks/>
          </p:cNvSpPr>
          <p:nvPr/>
        </p:nvSpPr>
        <p:spPr>
          <a:xfrm>
            <a:off x="462739" y="1678925"/>
            <a:ext cx="3038128" cy="6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rgbClr val="BFBFBF"/>
                </a:solidFill>
              </a:rPr>
              <a:t>Use </a:t>
            </a:r>
            <a:r>
              <a:rPr lang="fr-FR" sz="1600" dirty="0" err="1" smtClean="0">
                <a:solidFill>
                  <a:srgbClr val="BFBFBF"/>
                </a:solidFill>
              </a:rPr>
              <a:t>episodes</a:t>
            </a:r>
            <a:r>
              <a:rPr lang="fr-FR" sz="1600" dirty="0" smtClean="0">
                <a:solidFill>
                  <a:srgbClr val="BFBFBF"/>
                </a:solidFill>
              </a:rPr>
              <a:t> </a:t>
            </a:r>
            <a:r>
              <a:rPr lang="fr-FR" sz="1600" dirty="0" err="1" smtClean="0">
                <a:solidFill>
                  <a:srgbClr val="BFBFBF"/>
                </a:solidFill>
              </a:rPr>
              <a:t>rather</a:t>
            </a:r>
            <a:r>
              <a:rPr lang="fr-FR" sz="1600" dirty="0" smtClean="0">
                <a:solidFill>
                  <a:srgbClr val="BFBFBF"/>
                </a:solidFill>
              </a:rPr>
              <a:t> </a:t>
            </a:r>
            <a:r>
              <a:rPr lang="fr-FR" sz="1600" dirty="0" err="1" smtClean="0">
                <a:solidFill>
                  <a:srgbClr val="BFBFBF"/>
                </a:solidFill>
              </a:rPr>
              <a:t>than</a:t>
            </a:r>
            <a:r>
              <a:rPr lang="fr-FR" sz="1600" dirty="0" smtClean="0">
                <a:solidFill>
                  <a:srgbClr val="BFBFBF"/>
                </a:solidFill>
              </a:rPr>
              <a:t> </a:t>
            </a:r>
            <a:r>
              <a:rPr lang="fr-FR" sz="1600" dirty="0" err="1" smtClean="0">
                <a:solidFill>
                  <a:srgbClr val="BFBFBF"/>
                </a:solidFill>
              </a:rPr>
              <a:t>sequential</a:t>
            </a:r>
            <a:r>
              <a:rPr lang="fr-FR" sz="1600" dirty="0" smtClean="0">
                <a:solidFill>
                  <a:srgbClr val="BFBFBF"/>
                </a:solidFill>
              </a:rPr>
              <a:t> patterns</a:t>
            </a:r>
            <a:endParaRPr lang="fr-FR" sz="1600" dirty="0">
              <a:solidFill>
                <a:srgbClr val="BFBFBF"/>
              </a:solidFill>
            </a:endParaRPr>
          </a:p>
        </p:txBody>
      </p:sp>
      <p:sp>
        <p:nvSpPr>
          <p:cNvPr id="281" name="Espace réservé du contenu 2"/>
          <p:cNvSpPr txBox="1">
            <a:spLocks/>
          </p:cNvSpPr>
          <p:nvPr/>
        </p:nvSpPr>
        <p:spPr>
          <a:xfrm>
            <a:off x="47328" y="1604841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G1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74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6" dur="1000" spd="-10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8" dur="1000" spd="-100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0" dur="1000" spd="-100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2" dur="1000" spd="-100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4" dur="1000" spd="-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6" dur="1000" spd="-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8" dur="1000" spd="-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0" dur="1000" spd="-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2" dur="1000" spd="-100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4" dur="1000" spd="-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6" dur="1000" spd="-100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8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30" dur="100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32" dur="10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34" dur="1000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36" dur="1000" spd="-10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38" dur="1000" spd="-10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40" dur="1000" spd="-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42" dur="1000" spd="-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44" dur="1000" spd="-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46" dur="1000" spd="-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48" dur="1000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50" dur="100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52" dur="1000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54" dur="1000" spd="-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56" dur="1000" spd="-100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58" dur="1000" spd="-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60" dur="1000" spd="-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62" dur="1000" spd="-100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64" dur="1000" spd="-100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66" dur="1000" spd="-10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68" dur="1000" spd="-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70" dur="1000" spd="-100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72" dur="1000" spd="-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74" dur="1000" spd="-100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76" dur="1000" spd="-100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78" dur="1000" spd="-100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80" dur="1000" spd="-100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82" dur="1000" spd="-100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84" dur="1000" spd="-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86" dur="1000" spd="-100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88" dur="1000" spd="-100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90" dur="1000" spd="-100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92" dur="1000" spd="-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94" dur="1000" spd="-100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96" dur="1000" spd="-100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98" dur="1000" spd="-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00" dur="1000" spd="-100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02" dur="1000" spd="-100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04" dur="1000" spd="-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06" dur="1000" spd="-100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08" dur="1000" spd="-100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10" dur="1000" spd="-100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12" dur="1000" spd="-100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14" dur="1000" spd="-100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16" dur="1000" spd="-100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18" dur="1000" spd="-100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20" dur="1000" spd="-100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22" dur="1000" spd="-100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24" dur="1000" spd="-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26" dur="1000" spd="-100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28" dur="1000" spd="-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30" dur="1000" spd="-10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32" dur="1000" spd="-100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34" dur="1000" spd="-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36" dur="1000" spd="-100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38" dur="1000" spd="-100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40" dur="1000" spd="-10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42" dur="1000" spd="-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44" dur="1000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46" dur="100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48" dur="100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50" dur="1000" spd="-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52" dur="1000" spd="-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54" dur="1000" spd="-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56" dur="1000" spd="-100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58" dur="1000" spd="-10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60" dur="1000" spd="-100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62" dur="1000" spd="-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64" dur="1000" spd="-100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66" dur="1000" spd="-100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68" dur="1000" spd="-10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70" dur="1000" spd="-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72" dur="1000" spd="-100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74" dur="1000" spd="-100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76" dur="1000" spd="-100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78" dur="1000" spd="-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80" dur="1000" spd="-10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82" dur="1000" spd="-100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84" dur="1000" spd="-100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86" dur="1000" spd="-100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88" dur="1000" spd="-100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90" dur="1000" spd="-100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92" dur="1000" spd="-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94" dur="1000" spd="-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96" dur="1000" spd="-100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198" dur="1000" spd="-100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00" dur="1000" spd="-100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02" dur="1000" spd="-100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04" dur="1000" spd="-100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06" dur="1000" spd="-100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08" dur="1000" spd="-100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10" dur="1000" spd="-100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12" dur="1000" spd="-100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14" dur="1000" spd="-100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16" dur="1000" spd="-10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18" dur="1000" spd="-100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20" dur="1000" spd="-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22" dur="1000" spd="-100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24" dur="1000" spd="-100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26" dur="1000" spd="-100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28" dur="1000" spd="-100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3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3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34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36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38" dur="1000" spd="-100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40" dur="1000" spd="-10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3 0.1576 " pathEditMode="relative" ptsTypes="AA">
                                      <p:cBhvr>
                                        <p:cTn id="242" dur="1000" spd="-100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5" dur="1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C -0.05755 0.10463 -0.1151 0.20925 -0.1194 0.28287 C -0.1237 0.35648 -0.07474 0.39884 -0.02565 0.4412 " pathEditMode="relative" ptsTypes="aaA">
                                      <p:cBhvr>
                                        <p:cTn id="25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500"/>
                            </p:stCondLst>
                            <p:childTnLst>
                              <p:par>
                                <p:cTn id="2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5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9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C -0.03607 0.07315 -0.07213 0.14653 -0.06602 0.20787 C -0.0599 0.26921 -0.01146 0.31875 0.03698 0.36829 " pathEditMode="relative" ptsTypes="aaA">
                                      <p:cBhvr>
                                        <p:cTn id="27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"/>
                            </p:stCondLst>
                            <p:childTnLst>
                              <p:par>
                                <p:cTn id="2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2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7.40741E-7 C 0.00964 0.0794 0.01927 0.15903 0.05977 0.20533 C 0.10026 0.25162 0.17174 0.26482 0.24323 0.27824 " pathEditMode="relative" ptsTypes="aaA">
                                      <p:cBhvr>
                                        <p:cTn id="28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500"/>
                            </p:stCondLst>
                            <p:childTnLst>
                              <p:par>
                                <p:cTn id="2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5" dur="15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C -0.00534 0.09236 -0.01068 0.18496 -0.04167 0.23519 C -0.07266 0.28542 -0.1293 0.29329 -0.18581 0.30116 " pathEditMode="relative" ptsTypes="aaA">
                                      <p:cBhvr>
                                        <p:cTn id="29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5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7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 animBg="1"/>
      <p:bldP spid="229" grpId="0" animBg="1"/>
      <p:bldP spid="230" grpId="0" animBg="1"/>
      <p:bldP spid="231" grpId="0" animBg="1"/>
      <p:bldP spid="232" grpId="0"/>
      <p:bldP spid="233" grpId="0"/>
      <p:bldP spid="234" grpId="0"/>
      <p:bldP spid="237" grpId="0" animBg="1"/>
      <p:bldP spid="242" grpId="0"/>
      <p:bldP spid="243" grpId="0"/>
      <p:bldP spid="244" grpId="0"/>
      <p:bldP spid="247" grpId="0"/>
      <p:bldP spid="24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3: Five guidelines for Progressive </a:t>
            </a:r>
            <a:r>
              <a:rPr lang="fr-FR" dirty="0" err="1"/>
              <a:t>Sequential</a:t>
            </a:r>
            <a:r>
              <a:rPr lang="fr-FR" dirty="0"/>
              <a:t> Pattern </a:t>
            </a:r>
            <a:r>
              <a:rPr lang="fr-FR" dirty="0" err="1"/>
              <a:t>Mining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39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462739" y="1678925"/>
            <a:ext cx="3038128" cy="6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rgbClr val="BFBFBF"/>
                </a:solidFill>
              </a:rPr>
              <a:t>Use </a:t>
            </a:r>
            <a:r>
              <a:rPr lang="fr-FR" sz="1600" dirty="0" err="1" smtClean="0">
                <a:solidFill>
                  <a:srgbClr val="BFBFBF"/>
                </a:solidFill>
              </a:rPr>
              <a:t>episodes</a:t>
            </a:r>
            <a:r>
              <a:rPr lang="fr-FR" sz="1600" dirty="0" smtClean="0">
                <a:solidFill>
                  <a:srgbClr val="BFBFBF"/>
                </a:solidFill>
              </a:rPr>
              <a:t> </a:t>
            </a:r>
            <a:r>
              <a:rPr lang="fr-FR" sz="1600" dirty="0" err="1" smtClean="0">
                <a:solidFill>
                  <a:srgbClr val="BFBFBF"/>
                </a:solidFill>
              </a:rPr>
              <a:t>rather</a:t>
            </a:r>
            <a:r>
              <a:rPr lang="fr-FR" sz="1600" dirty="0" smtClean="0">
                <a:solidFill>
                  <a:srgbClr val="BFBFBF"/>
                </a:solidFill>
              </a:rPr>
              <a:t> </a:t>
            </a:r>
            <a:r>
              <a:rPr lang="fr-FR" sz="1600" dirty="0" err="1" smtClean="0">
                <a:solidFill>
                  <a:srgbClr val="BFBFBF"/>
                </a:solidFill>
              </a:rPr>
              <a:t>than</a:t>
            </a:r>
            <a:r>
              <a:rPr lang="fr-FR" sz="1600" dirty="0" smtClean="0">
                <a:solidFill>
                  <a:srgbClr val="BFBFBF"/>
                </a:solidFill>
              </a:rPr>
              <a:t> </a:t>
            </a:r>
            <a:r>
              <a:rPr lang="fr-FR" sz="1600" dirty="0" err="1" smtClean="0">
                <a:solidFill>
                  <a:srgbClr val="BFBFBF"/>
                </a:solidFill>
              </a:rPr>
              <a:t>sequential</a:t>
            </a:r>
            <a:r>
              <a:rPr lang="fr-FR" sz="1600" dirty="0" smtClean="0">
                <a:solidFill>
                  <a:srgbClr val="BFBFBF"/>
                </a:solidFill>
              </a:rPr>
              <a:t> patterns</a:t>
            </a:r>
            <a:endParaRPr lang="fr-FR" sz="1600" dirty="0">
              <a:solidFill>
                <a:srgbClr val="BFBFBF"/>
              </a:solidFill>
            </a:endParaRPr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465584" y="2536510"/>
            <a:ext cx="3038128" cy="48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ave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episodes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’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occurrences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465584" y="3486023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 err="1" smtClean="0"/>
              <a:t>Give</a:t>
            </a:r>
            <a:r>
              <a:rPr lang="fr-FR" sz="1600" b="1" dirty="0" smtClean="0"/>
              <a:t> </a:t>
            </a:r>
            <a:r>
              <a:rPr lang="fr-FR" sz="1600" b="1" dirty="0"/>
              <a:t>the </a:t>
            </a:r>
            <a:r>
              <a:rPr lang="fr-FR" sz="1600" b="1" dirty="0" err="1"/>
              <a:t>ability</a:t>
            </a:r>
            <a:r>
              <a:rPr lang="fr-FR" sz="1600" b="1" dirty="0"/>
              <a:t> to </a:t>
            </a:r>
            <a:r>
              <a:rPr lang="fr-FR" sz="1600" b="1" dirty="0" err="1"/>
              <a:t>steer</a:t>
            </a:r>
            <a:r>
              <a:rPr lang="fr-FR" sz="1600" b="1" dirty="0"/>
              <a:t> on pattern, </a:t>
            </a:r>
            <a:r>
              <a:rPr lang="fr-FR" sz="1600" b="1" dirty="0" err="1"/>
              <a:t>sequence</a:t>
            </a:r>
            <a:r>
              <a:rPr lang="fr-FR" sz="1600" b="1" dirty="0"/>
              <a:t> and time</a:t>
            </a:r>
            <a:endParaRPr lang="fr-FR" sz="1600" b="1" dirty="0" smtClean="0"/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465584" y="4420522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Use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breadth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-first 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apriori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strategy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465584" y="5468678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Provide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information about the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current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behavior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regards to steering</a:t>
            </a: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47328" y="1604841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G1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47328" y="2536924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G2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47328" y="3469007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G3</a:t>
            </a:r>
            <a:endParaRPr lang="fr-FR" sz="1800" b="1" dirty="0"/>
          </a:p>
        </p:txBody>
      </p: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47328" y="4401090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G4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47328" y="5333172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G5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Implementing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Progressive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2" name="Espace réservé du contenu 4"/>
          <p:cNvSpPr>
            <a:spLocks noGrp="1"/>
          </p:cNvSpPr>
          <p:nvPr>
            <p:ph idx="1"/>
          </p:nvPr>
        </p:nvSpPr>
        <p:spPr>
          <a:xfrm>
            <a:off x="4754482" y="2652258"/>
            <a:ext cx="5256584" cy="4147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/>
              <a:t>Data model </a:t>
            </a:r>
            <a:r>
              <a:rPr lang="fr-FR" sz="1400" dirty="0"/>
              <a:t>[</a:t>
            </a:r>
            <a:r>
              <a:rPr lang="fr-FR" sz="1400" dirty="0" err="1"/>
              <a:t>Andrienko</a:t>
            </a:r>
            <a:r>
              <a:rPr lang="fr-FR" sz="1400" dirty="0"/>
              <a:t> &amp; </a:t>
            </a:r>
            <a:r>
              <a:rPr lang="fr-FR" sz="1400" dirty="0" err="1"/>
              <a:t>Andrienko</a:t>
            </a:r>
            <a:r>
              <a:rPr lang="fr-FR" sz="1400" dirty="0"/>
              <a:t>, 2006</a:t>
            </a:r>
            <a:r>
              <a:rPr lang="fr-FR" sz="1400" dirty="0" smtClean="0"/>
              <a:t>]</a:t>
            </a:r>
            <a:endParaRPr lang="fr-FR" dirty="0"/>
          </a:p>
          <a:p>
            <a:pPr marL="0" indent="0">
              <a:buNone/>
            </a:pPr>
            <a:endParaRPr lang="fr-FR" b="1" dirty="0"/>
          </a:p>
        </p:txBody>
      </p:sp>
      <p:sp>
        <p:nvSpPr>
          <p:cNvPr id="44" name="Espace réservé du contenu 4"/>
          <p:cNvSpPr txBox="1">
            <a:spLocks/>
          </p:cNvSpPr>
          <p:nvPr/>
        </p:nvSpPr>
        <p:spPr>
          <a:xfrm>
            <a:off x="5312516" y="3367121"/>
            <a:ext cx="1723909" cy="4750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dirty="0" err="1" smtClean="0"/>
              <a:t>Referrers</a:t>
            </a:r>
            <a:endParaRPr lang="fr-FR" sz="1800" dirty="0"/>
          </a:p>
        </p:txBody>
      </p:sp>
      <p:sp>
        <p:nvSpPr>
          <p:cNvPr id="45" name="Espace réservé du contenu 4"/>
          <p:cNvSpPr txBox="1">
            <a:spLocks/>
          </p:cNvSpPr>
          <p:nvPr/>
        </p:nvSpPr>
        <p:spPr>
          <a:xfrm>
            <a:off x="9583604" y="3385981"/>
            <a:ext cx="1920213" cy="47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dirty="0" err="1" smtClean="0"/>
              <a:t>Attributes</a:t>
            </a:r>
            <a:endParaRPr lang="fr-FR" sz="1800" dirty="0"/>
          </a:p>
        </p:txBody>
      </p:sp>
      <p:sp>
        <p:nvSpPr>
          <p:cNvPr id="48" name="Espace réservé du contenu 4"/>
          <p:cNvSpPr txBox="1">
            <a:spLocks/>
          </p:cNvSpPr>
          <p:nvPr/>
        </p:nvSpPr>
        <p:spPr>
          <a:xfrm>
            <a:off x="5314122" y="4610117"/>
            <a:ext cx="2031299" cy="4750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dirty="0" err="1" smtClean="0"/>
              <a:t>Sequences</a:t>
            </a:r>
            <a:endParaRPr lang="fr-FR" sz="1800" dirty="0"/>
          </a:p>
        </p:txBody>
      </p:sp>
      <p:sp>
        <p:nvSpPr>
          <p:cNvPr id="49" name="Espace réservé du contenu 4"/>
          <p:cNvSpPr txBox="1">
            <a:spLocks/>
          </p:cNvSpPr>
          <p:nvPr/>
        </p:nvSpPr>
        <p:spPr>
          <a:xfrm>
            <a:off x="5314122" y="4970157"/>
            <a:ext cx="1723909" cy="4750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dirty="0" smtClean="0"/>
              <a:t>Patterns</a:t>
            </a:r>
            <a:endParaRPr lang="fr-FR" sz="1800" dirty="0"/>
          </a:p>
        </p:txBody>
      </p:sp>
      <p:sp>
        <p:nvSpPr>
          <p:cNvPr id="50" name="Espace réservé du contenu 4"/>
          <p:cNvSpPr txBox="1">
            <a:spLocks/>
          </p:cNvSpPr>
          <p:nvPr/>
        </p:nvSpPr>
        <p:spPr>
          <a:xfrm>
            <a:off x="5314122" y="5330197"/>
            <a:ext cx="2031299" cy="4750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dirty="0" err="1" smtClean="0"/>
              <a:t>Timecodes</a:t>
            </a:r>
            <a:endParaRPr lang="fr-FR" sz="1800" dirty="0"/>
          </a:p>
        </p:txBody>
      </p:sp>
      <p:sp>
        <p:nvSpPr>
          <p:cNvPr id="51" name="Espace réservé du contenu 4"/>
          <p:cNvSpPr txBox="1">
            <a:spLocks/>
          </p:cNvSpPr>
          <p:nvPr/>
        </p:nvSpPr>
        <p:spPr>
          <a:xfrm>
            <a:off x="8832304" y="4641698"/>
            <a:ext cx="2688299" cy="691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dirty="0" smtClean="0"/>
              <a:t>Pattern</a:t>
            </a:r>
            <a:br>
              <a:rPr lang="fr-FR" sz="1800" dirty="0" smtClean="0"/>
            </a:br>
            <a:r>
              <a:rPr lang="fr-FR" sz="1800" dirty="0" smtClean="0"/>
              <a:t>occurrences</a:t>
            </a:r>
            <a:endParaRPr lang="fr-FR" sz="1800" dirty="0"/>
          </a:p>
        </p:txBody>
      </p:sp>
      <p:sp>
        <p:nvSpPr>
          <p:cNvPr id="52" name="Espace réservé du contenu 4"/>
          <p:cNvSpPr txBox="1">
            <a:spLocks/>
          </p:cNvSpPr>
          <p:nvPr/>
        </p:nvSpPr>
        <p:spPr>
          <a:xfrm>
            <a:off x="6288021" y="3306822"/>
            <a:ext cx="3857213" cy="47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600" dirty="0" err="1" smtClean="0"/>
              <a:t>determine</a:t>
            </a:r>
            <a:endParaRPr lang="fr-FR" sz="1600" dirty="0"/>
          </a:p>
        </p:txBody>
      </p:sp>
      <p:cxnSp>
        <p:nvCxnSpPr>
          <p:cNvPr id="53" name="Connecteur droit avec flèche 52"/>
          <p:cNvCxnSpPr/>
          <p:nvPr/>
        </p:nvCxnSpPr>
        <p:spPr>
          <a:xfrm>
            <a:off x="7056106" y="3656913"/>
            <a:ext cx="2321043" cy="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er 10"/>
          <p:cNvGrpSpPr/>
          <p:nvPr/>
        </p:nvGrpSpPr>
        <p:grpSpPr>
          <a:xfrm>
            <a:off x="5735960" y="3789040"/>
            <a:ext cx="288032" cy="901948"/>
            <a:chOff x="5735960" y="3708169"/>
            <a:chExt cx="288032" cy="901948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5879976" y="3933840"/>
              <a:ext cx="0" cy="676277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riangle isocèle 7"/>
            <p:cNvSpPr/>
            <p:nvPr/>
          </p:nvSpPr>
          <p:spPr>
            <a:xfrm>
              <a:off x="5735960" y="3708169"/>
              <a:ext cx="288032" cy="22567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4" name="Espace réservé du contenu 4"/>
          <p:cNvSpPr txBox="1">
            <a:spLocks/>
          </p:cNvSpPr>
          <p:nvPr/>
        </p:nvSpPr>
        <p:spPr>
          <a:xfrm>
            <a:off x="6288021" y="4538109"/>
            <a:ext cx="3857213" cy="47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600" dirty="0" err="1" smtClean="0"/>
              <a:t>determine</a:t>
            </a:r>
            <a:endParaRPr lang="fr-FR" sz="1600" dirty="0"/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7056106" y="4888200"/>
            <a:ext cx="2321043" cy="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er 2"/>
          <p:cNvGrpSpPr/>
          <p:nvPr/>
        </p:nvGrpSpPr>
        <p:grpSpPr>
          <a:xfrm>
            <a:off x="10032438" y="3788031"/>
            <a:ext cx="288032" cy="906151"/>
            <a:chOff x="10032438" y="3788031"/>
            <a:chExt cx="288032" cy="906151"/>
          </a:xfrm>
        </p:grpSpPr>
        <p:cxnSp>
          <p:nvCxnSpPr>
            <p:cNvPr id="39" name="Connecteur droit 38"/>
            <p:cNvCxnSpPr/>
            <p:nvPr/>
          </p:nvCxnSpPr>
          <p:spPr>
            <a:xfrm>
              <a:off x="10176454" y="4017905"/>
              <a:ext cx="0" cy="676277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riangle isocèle 35"/>
            <p:cNvSpPr/>
            <p:nvPr/>
          </p:nvSpPr>
          <p:spPr>
            <a:xfrm>
              <a:off x="10032438" y="3788031"/>
              <a:ext cx="288032" cy="22567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0" name="Connecteur droit 39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636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7D96A3-CF04-4B29-9381-F2510EB4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+mn-lt"/>
                <a:cs typeface="+mn-lt"/>
              </a:rPr>
              <a:t>Visual </a:t>
            </a:r>
            <a:r>
              <a:rPr lang="fr-FR" dirty="0" err="1" smtClean="0">
                <a:ea typeface="+mn-lt"/>
                <a:cs typeface="+mn-lt"/>
              </a:rPr>
              <a:t>Analytics</a:t>
            </a:r>
            <a:endParaRPr lang="fr-FR" dirty="0">
              <a:ea typeface="+mn-lt"/>
              <a:cs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97DAFDF1-50EA-414C-BC6F-7504891A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4</a:t>
            </a:fld>
            <a:endParaRPr lang="fr-FR"/>
          </a:p>
        </p:txBody>
      </p:sp>
      <p:sp>
        <p:nvSpPr>
          <p:cNvPr id="10" name="Rectangle : carré corné 9">
            <a:extLst>
              <a:ext uri="{FF2B5EF4-FFF2-40B4-BE49-F238E27FC236}">
                <a16:creationId xmlns="" xmlns:a16="http://schemas.microsoft.com/office/drawing/2014/main" id="{33F5AF52-7625-4A60-A3B1-C08BF4B1F07A}"/>
              </a:ext>
            </a:extLst>
          </p:cNvPr>
          <p:cNvSpPr/>
          <p:nvPr/>
        </p:nvSpPr>
        <p:spPr>
          <a:xfrm>
            <a:off x="263353" y="2753693"/>
            <a:ext cx="947796" cy="1408442"/>
          </a:xfrm>
          <a:prstGeom prst="foldedCorne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1800" dirty="0"/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4C75482D-1F83-47A8-9A1C-A09111B766BB}"/>
              </a:ext>
            </a:extLst>
          </p:cNvPr>
          <p:cNvSpPr txBox="1"/>
          <p:nvPr/>
        </p:nvSpPr>
        <p:spPr>
          <a:xfrm>
            <a:off x="265582" y="4228698"/>
            <a:ext cx="9455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smtClean="0"/>
              <a:t>Data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="" xmlns:a16="http://schemas.microsoft.com/office/drawing/2014/main" id="{1381119A-F0D6-4A6D-9909-33AC05FA5EC3}"/>
              </a:ext>
            </a:extLst>
          </p:cNvPr>
          <p:cNvSpPr txBox="1"/>
          <p:nvPr/>
        </p:nvSpPr>
        <p:spPr>
          <a:xfrm>
            <a:off x="261252" y="2755435"/>
            <a:ext cx="9455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/>
              <a:t>...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927649" y="3691183"/>
            <a:ext cx="2376263" cy="16727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Visualization</a:t>
            </a:r>
            <a:r>
              <a:rPr lang="fr-FR" dirty="0" smtClean="0">
                <a:solidFill>
                  <a:schemeClr val="tx1"/>
                </a:solidFill>
              </a:rPr>
              <a:t> computation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927650" y="1819014"/>
            <a:ext cx="2376263" cy="16727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Pattern </a:t>
            </a:r>
            <a:r>
              <a:rPr lang="fr-FR" dirty="0" err="1" smtClean="0">
                <a:solidFill>
                  <a:schemeClr val="tx1"/>
                </a:solidFill>
              </a:rPr>
              <a:t>Mining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algorithm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066" y="2771072"/>
            <a:ext cx="655775" cy="655774"/>
          </a:xfrm>
          <a:prstGeom prst="rect">
            <a:avLst/>
          </a:prstGeom>
        </p:spPr>
      </p:pic>
      <p:pic>
        <p:nvPicPr>
          <p:cNvPr id="61" name="Imag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247" y="2443185"/>
            <a:ext cx="655775" cy="655774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783632" y="1619511"/>
            <a:ext cx="5472387" cy="410445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83632" y="5723964"/>
            <a:ext cx="547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Visual </a:t>
            </a:r>
            <a:r>
              <a:rPr lang="fr-FR" dirty="0" err="1" smtClean="0"/>
              <a:t>Analytics</a:t>
            </a:r>
            <a:r>
              <a:rPr lang="fr-FR" dirty="0" smtClean="0"/>
              <a:t> System</a:t>
            </a:r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3034670" y="2"/>
            <a:ext cx="3059999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Works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079782" y="-288"/>
            <a:ext cx="3059999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Propositions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-4487" y="2"/>
            <a:ext cx="3045112" cy="317721"/>
          </a:xfrm>
          <a:prstGeom prst="rect">
            <a:avLst/>
          </a:prstGeom>
          <a:solidFill>
            <a:srgbClr val="F0CE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0000"/>
                </a:solidFill>
                <a:latin typeface="+mj-lt"/>
              </a:rPr>
              <a:t>1.1 </a:t>
            </a:r>
            <a:r>
              <a:rPr lang="mr-IN" sz="1400" b="1" dirty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+mj-lt"/>
              </a:rPr>
              <a:t>Context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 of the </a:t>
            </a:r>
            <a:r>
              <a:rPr lang="fr-FR" sz="1400" b="1" dirty="0" err="1">
                <a:solidFill>
                  <a:srgbClr val="000000"/>
                </a:solidFill>
                <a:latin typeface="+mj-lt"/>
              </a:rPr>
              <a:t>PhD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+mj-lt"/>
              </a:rPr>
              <a:t>thesis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5" name="Graphique 21" descr="Tête avec engrenages">
            <a:extLst>
              <a:ext uri="{FF2B5EF4-FFF2-40B4-BE49-F238E27FC236}">
                <a16:creationId xmlns="" xmlns:a16="http://schemas.microsoft.com/office/drawing/2014/main" id="{E387DC85-9292-4556-AE98-FEB05ACFE9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705573" y="2941488"/>
            <a:ext cx="1367091" cy="1367091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159751" y="2451100"/>
            <a:ext cx="201084" cy="24338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333" y="4675999"/>
            <a:ext cx="655775" cy="65577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471" y="4364540"/>
            <a:ext cx="655775" cy="655774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8712" y="2950301"/>
            <a:ext cx="997307" cy="99730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6028" y="3006756"/>
            <a:ext cx="937741" cy="937741"/>
          </a:xfrm>
          <a:prstGeom prst="rect">
            <a:avLst/>
          </a:prstGeom>
        </p:spPr>
      </p:pic>
      <p:sp>
        <p:nvSpPr>
          <p:cNvPr id="34" name="Flèche vers la droite 33"/>
          <p:cNvSpPr/>
          <p:nvPr/>
        </p:nvSpPr>
        <p:spPr>
          <a:xfrm flipH="1">
            <a:off x="5509812" y="2408566"/>
            <a:ext cx="1287081" cy="504056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vers la droite 35"/>
          <p:cNvSpPr/>
          <p:nvPr/>
        </p:nvSpPr>
        <p:spPr>
          <a:xfrm flipH="1">
            <a:off x="5509812" y="4093974"/>
            <a:ext cx="1287081" cy="504056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vers la droite 39"/>
          <p:cNvSpPr/>
          <p:nvPr/>
        </p:nvSpPr>
        <p:spPr>
          <a:xfrm>
            <a:off x="1354315" y="3123577"/>
            <a:ext cx="1253540" cy="671063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vers la droite 41"/>
          <p:cNvSpPr/>
          <p:nvPr/>
        </p:nvSpPr>
        <p:spPr>
          <a:xfrm>
            <a:off x="5509812" y="2871549"/>
            <a:ext cx="1287081" cy="504056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 en arc 42"/>
          <p:cNvSpPr/>
          <p:nvPr/>
        </p:nvSpPr>
        <p:spPr>
          <a:xfrm rot="20606725" flipH="1">
            <a:off x="9480377" y="2877441"/>
            <a:ext cx="1512168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4" name="Flèche en arc 43"/>
          <p:cNvSpPr/>
          <p:nvPr/>
        </p:nvSpPr>
        <p:spPr>
          <a:xfrm rot="10012690" flipH="1">
            <a:off x="9632776" y="3038165"/>
            <a:ext cx="1512168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9703238" y="2627621"/>
            <a:ext cx="13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Exploration</a:t>
            </a:r>
            <a:endParaRPr lang="fr-FR" dirty="0"/>
          </a:p>
        </p:txBody>
      </p:sp>
      <p:sp>
        <p:nvSpPr>
          <p:cNvPr id="53" name="ZoneTexte 52"/>
          <p:cNvSpPr txBox="1"/>
          <p:nvPr/>
        </p:nvSpPr>
        <p:spPr>
          <a:xfrm>
            <a:off x="9677922" y="4162135"/>
            <a:ext cx="136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Knowledge</a:t>
            </a:r>
            <a:endParaRPr lang="fr-FR" dirty="0"/>
          </a:p>
        </p:txBody>
      </p:sp>
      <p:sp>
        <p:nvSpPr>
          <p:cNvPr id="33" name="Flèche vers la droite 32"/>
          <p:cNvSpPr/>
          <p:nvPr/>
        </p:nvSpPr>
        <p:spPr>
          <a:xfrm>
            <a:off x="5509812" y="3573017"/>
            <a:ext cx="1287081" cy="504056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7" name="Grouper 36"/>
          <p:cNvGrpSpPr/>
          <p:nvPr/>
        </p:nvGrpSpPr>
        <p:grpSpPr>
          <a:xfrm>
            <a:off x="6927865" y="2439458"/>
            <a:ext cx="2650051" cy="2464346"/>
            <a:chOff x="567763" y="1158435"/>
            <a:chExt cx="1574800" cy="1464444"/>
          </a:xfrm>
        </p:grpSpPr>
        <p:sp>
          <p:nvSpPr>
            <p:cNvPr id="39" name="Rectangle 38"/>
            <p:cNvSpPr/>
            <p:nvPr/>
          </p:nvSpPr>
          <p:spPr>
            <a:xfrm>
              <a:off x="708101" y="1298135"/>
              <a:ext cx="1291587" cy="901699"/>
            </a:xfrm>
            <a:prstGeom prst="rect">
              <a:avLst/>
            </a:prstGeom>
            <a:noFill/>
            <a:ln w="25400" cmpd="sng">
              <a:solidFill>
                <a:srgbClr val="00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à coins arrondis 40"/>
            <p:cNvSpPr/>
            <p:nvPr/>
          </p:nvSpPr>
          <p:spPr>
            <a:xfrm>
              <a:off x="567763" y="1158435"/>
              <a:ext cx="1574800" cy="1181099"/>
            </a:xfrm>
            <a:prstGeom prst="roundRect">
              <a:avLst>
                <a:gd name="adj" fmla="val 6721"/>
              </a:avLst>
            </a:prstGeom>
            <a:noFill/>
            <a:ln w="254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240864" y="2339534"/>
              <a:ext cx="226094" cy="279401"/>
            </a:xfrm>
            <a:prstGeom prst="rect">
              <a:avLst/>
            </a:prstGeom>
            <a:noFill/>
            <a:ln w="25400" cmpd="sng">
              <a:solidFill>
                <a:srgbClr val="00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7" name="Connecteur droit 46"/>
            <p:cNvCxnSpPr/>
            <p:nvPr/>
          </p:nvCxnSpPr>
          <p:spPr>
            <a:xfrm>
              <a:off x="932888" y="2622879"/>
              <a:ext cx="841375" cy="0"/>
            </a:xfrm>
            <a:prstGeom prst="line">
              <a:avLst/>
            </a:prstGeom>
            <a:ln w="254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Connecteur droit 53"/>
          <p:cNvCxnSpPr/>
          <p:nvPr/>
        </p:nvCxnSpPr>
        <p:spPr>
          <a:xfrm>
            <a:off x="-21523" y="308703"/>
            <a:ext cx="30561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9138262" y="-288"/>
            <a:ext cx="3059999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Conclusion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Flèche en arc 50"/>
          <p:cNvSpPr/>
          <p:nvPr/>
        </p:nvSpPr>
        <p:spPr>
          <a:xfrm rot="20606725" flipH="1">
            <a:off x="9480376" y="2877017"/>
            <a:ext cx="1512168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6" name="Flèche en arc 55"/>
          <p:cNvSpPr/>
          <p:nvPr/>
        </p:nvSpPr>
        <p:spPr>
          <a:xfrm rot="10012690" flipH="1">
            <a:off x="9632775" y="3037741"/>
            <a:ext cx="1512168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xit" presetSubtype="8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8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6" grpId="0" animBg="1"/>
      <p:bldP spid="36" grpId="1" animBg="1"/>
      <p:bldP spid="40" grpId="0" animBg="1"/>
      <p:bldP spid="40" grpId="1" animBg="1"/>
      <p:bldP spid="42" grpId="0" animBg="1"/>
      <p:bldP spid="42" grpId="1" animBg="1"/>
      <p:bldP spid="42" grpId="2" animBg="1"/>
      <p:bldP spid="42" grpId="3" animBg="1"/>
      <p:bldP spid="43" grpId="0" animBg="1"/>
      <p:bldP spid="43" grpId="1" animBg="1"/>
      <p:bldP spid="44" grpId="0" animBg="1"/>
      <p:bldP spid="44" grpId="1" animBg="1"/>
      <p:bldP spid="48" grpId="0"/>
      <p:bldP spid="48" grpId="1"/>
      <p:bldP spid="48" grpId="2"/>
      <p:bldP spid="53" grpId="0"/>
      <p:bldP spid="53" grpId="1"/>
      <p:bldP spid="53" grpId="2"/>
      <p:bldP spid="33" grpId="0" animBg="1"/>
      <p:bldP spid="33" grpId="1" animBg="1"/>
      <p:bldP spid="33" grpId="2" animBg="1"/>
      <p:bldP spid="33" grpId="3" animBg="1"/>
      <p:bldP spid="51" grpId="0" animBg="1"/>
      <p:bldP spid="5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3: Five guidelines for Progressive </a:t>
            </a:r>
            <a:r>
              <a:rPr lang="fr-FR" dirty="0" err="1"/>
              <a:t>Sequential</a:t>
            </a:r>
            <a:r>
              <a:rPr lang="fr-FR" dirty="0"/>
              <a:t> Pattern </a:t>
            </a:r>
            <a:r>
              <a:rPr lang="fr-FR" dirty="0" err="1"/>
              <a:t>Mining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40</a:t>
            </a:fld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4" name="Espace réservé du contenu 11"/>
          <p:cNvSpPr txBox="1">
            <a:spLocks/>
          </p:cNvSpPr>
          <p:nvPr/>
        </p:nvSpPr>
        <p:spPr>
          <a:xfrm>
            <a:off x="3975085" y="2636912"/>
            <a:ext cx="2665426" cy="593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Apriori-</a:t>
            </a:r>
            <a:r>
              <a:rPr lang="fr-FR" sz="2000" b="1" dirty="0" err="1" smtClean="0">
                <a:solidFill>
                  <a:schemeClr val="tx1"/>
                </a:solidFill>
              </a:rPr>
              <a:t>like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strategy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19" name="Espace réservé du contenu 11"/>
          <p:cNvSpPr txBox="1">
            <a:spLocks/>
          </p:cNvSpPr>
          <p:nvPr/>
        </p:nvSpPr>
        <p:spPr>
          <a:xfrm>
            <a:off x="3975085" y="1678925"/>
            <a:ext cx="3540967" cy="593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Pattern-</a:t>
            </a:r>
            <a:r>
              <a:rPr lang="fr-FR" sz="2000" b="1" dirty="0" err="1" smtClean="0">
                <a:solidFill>
                  <a:schemeClr val="tx1"/>
                </a:solidFill>
              </a:rPr>
              <a:t>growth</a:t>
            </a:r>
            <a:r>
              <a:rPr lang="fr-FR" sz="2000" b="1" dirty="0" smtClean="0">
                <a:solidFill>
                  <a:schemeClr val="tx1"/>
                </a:solidFill>
              </a:rPr>
              <a:t> </a:t>
            </a:r>
            <a:r>
              <a:rPr lang="fr-FR" sz="2000" b="1" dirty="0" err="1" smtClean="0">
                <a:solidFill>
                  <a:schemeClr val="tx1"/>
                </a:solidFill>
              </a:rPr>
              <a:t>strategy</a:t>
            </a:r>
            <a:endParaRPr lang="fr-FR" sz="2000" b="1" dirty="0" smtClean="0">
              <a:solidFill>
                <a:schemeClr val="tx1"/>
              </a:solidFill>
            </a:endParaRPr>
          </a:p>
        </p:txBody>
      </p:sp>
      <p:sp>
        <p:nvSpPr>
          <p:cNvPr id="20" name="Espace réservé du contenu 11"/>
          <p:cNvSpPr txBox="1">
            <a:spLocks/>
          </p:cNvSpPr>
          <p:nvPr/>
        </p:nvSpPr>
        <p:spPr>
          <a:xfrm>
            <a:off x="4789627" y="4351019"/>
            <a:ext cx="2283228" cy="499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i="1" dirty="0" err="1" smtClean="0">
                <a:solidFill>
                  <a:schemeClr val="tx1"/>
                </a:solidFill>
              </a:rPr>
              <a:t>Depth</a:t>
            </a:r>
            <a:r>
              <a:rPr lang="fr-FR" sz="1800" i="1" dirty="0" smtClean="0">
                <a:solidFill>
                  <a:schemeClr val="tx1"/>
                </a:solidFill>
              </a:rPr>
              <a:t>-first</a:t>
            </a:r>
          </a:p>
        </p:txBody>
      </p:sp>
      <p:sp>
        <p:nvSpPr>
          <p:cNvPr id="21" name="Espace réservé du contenu 11"/>
          <p:cNvSpPr txBox="1">
            <a:spLocks/>
          </p:cNvSpPr>
          <p:nvPr/>
        </p:nvSpPr>
        <p:spPr>
          <a:xfrm>
            <a:off x="4790780" y="5050744"/>
            <a:ext cx="1581798" cy="499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i="1" dirty="0" err="1" smtClean="0">
                <a:solidFill>
                  <a:schemeClr val="tx1"/>
                </a:solidFill>
              </a:rPr>
              <a:t>Breadth</a:t>
            </a:r>
            <a:r>
              <a:rPr lang="fr-FR" sz="1800" i="1" dirty="0" smtClean="0">
                <a:solidFill>
                  <a:schemeClr val="tx1"/>
                </a:solidFill>
              </a:rPr>
              <a:t>-first</a:t>
            </a:r>
          </a:p>
        </p:txBody>
      </p:sp>
      <p:sp>
        <p:nvSpPr>
          <p:cNvPr id="91" name="Espace réservé du contenu 11"/>
          <p:cNvSpPr txBox="1">
            <a:spLocks/>
          </p:cNvSpPr>
          <p:nvPr/>
        </p:nvSpPr>
        <p:spPr>
          <a:xfrm>
            <a:off x="4369325" y="3321355"/>
            <a:ext cx="5338917" cy="487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fr-FR" sz="1800" dirty="0" err="1" smtClean="0">
                <a:solidFill>
                  <a:schemeClr val="tx1"/>
                </a:solidFill>
              </a:rPr>
              <a:t>Directly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</a:rPr>
              <a:t>generate</a:t>
            </a:r>
            <a:r>
              <a:rPr lang="fr-FR" sz="1800" dirty="0" smtClean="0">
                <a:solidFill>
                  <a:schemeClr val="tx1"/>
                </a:solidFill>
              </a:rPr>
              <a:t> patterns</a:t>
            </a:r>
          </a:p>
        </p:txBody>
      </p:sp>
      <p:sp>
        <p:nvSpPr>
          <p:cNvPr id="92" name="Rectangle à coins arrondis 91"/>
          <p:cNvSpPr/>
          <p:nvPr/>
        </p:nvSpPr>
        <p:spPr>
          <a:xfrm>
            <a:off x="3975085" y="2677883"/>
            <a:ext cx="2658586" cy="5774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à coins arrondis 92"/>
          <p:cNvSpPr/>
          <p:nvPr/>
        </p:nvSpPr>
        <p:spPr>
          <a:xfrm>
            <a:off x="4790780" y="5011826"/>
            <a:ext cx="1521244" cy="5774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Espace réservé du contenu 2"/>
          <p:cNvSpPr txBox="1">
            <a:spLocks/>
          </p:cNvSpPr>
          <p:nvPr/>
        </p:nvSpPr>
        <p:spPr>
          <a:xfrm>
            <a:off x="462739" y="1678925"/>
            <a:ext cx="3038128" cy="6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Use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episodes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rather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than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sequential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patterns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6" name="Espace réservé du contenu 2"/>
          <p:cNvSpPr txBox="1">
            <a:spLocks/>
          </p:cNvSpPr>
          <p:nvPr/>
        </p:nvSpPr>
        <p:spPr>
          <a:xfrm>
            <a:off x="465584" y="2536510"/>
            <a:ext cx="3038128" cy="48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ave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episodes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’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occurrences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" name="Espace réservé du contenu 2"/>
          <p:cNvSpPr txBox="1">
            <a:spLocks/>
          </p:cNvSpPr>
          <p:nvPr/>
        </p:nvSpPr>
        <p:spPr>
          <a:xfrm>
            <a:off x="465584" y="3486023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Give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ability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to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steer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on pattern,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sequence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and time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8" name="Espace réservé du contenu 2"/>
          <p:cNvSpPr txBox="1">
            <a:spLocks/>
          </p:cNvSpPr>
          <p:nvPr/>
        </p:nvSpPr>
        <p:spPr>
          <a:xfrm>
            <a:off x="465584" y="4420522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 smtClean="0"/>
              <a:t>Use </a:t>
            </a:r>
            <a:r>
              <a:rPr lang="fr-FR" sz="1600" b="1" dirty="0"/>
              <a:t>a </a:t>
            </a:r>
            <a:r>
              <a:rPr lang="fr-FR" sz="1600" b="1" dirty="0" err="1"/>
              <a:t>breadth</a:t>
            </a:r>
            <a:r>
              <a:rPr lang="fr-FR" sz="1600" b="1" dirty="0"/>
              <a:t>-first </a:t>
            </a:r>
            <a:r>
              <a:rPr lang="fr-FR" sz="1600" b="1" dirty="0" smtClean="0"/>
              <a:t>apriori</a:t>
            </a:r>
            <a:r>
              <a:rPr lang="fr-FR" sz="1600" b="1" dirty="0"/>
              <a:t>-</a:t>
            </a:r>
            <a:r>
              <a:rPr lang="fr-FR" sz="1600" b="1" dirty="0" err="1"/>
              <a:t>like</a:t>
            </a:r>
            <a:r>
              <a:rPr lang="fr-FR" sz="1600" b="1" dirty="0"/>
              <a:t> </a:t>
            </a:r>
            <a:r>
              <a:rPr lang="fr-FR" sz="1600" b="1" dirty="0" err="1"/>
              <a:t>strategy</a:t>
            </a:r>
            <a:endParaRPr lang="fr-FR" sz="1600" b="1" dirty="0" smtClean="0"/>
          </a:p>
        </p:txBody>
      </p:sp>
      <p:sp>
        <p:nvSpPr>
          <p:cNvPr id="99" name="Espace réservé du contenu 2"/>
          <p:cNvSpPr txBox="1">
            <a:spLocks/>
          </p:cNvSpPr>
          <p:nvPr/>
        </p:nvSpPr>
        <p:spPr>
          <a:xfrm>
            <a:off x="465584" y="5468678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Provide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information about the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current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behavior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with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regards to steering</a:t>
            </a:r>
          </a:p>
        </p:txBody>
      </p:sp>
      <p:sp>
        <p:nvSpPr>
          <p:cNvPr id="100" name="Espace réservé du contenu 2"/>
          <p:cNvSpPr txBox="1">
            <a:spLocks/>
          </p:cNvSpPr>
          <p:nvPr/>
        </p:nvSpPr>
        <p:spPr>
          <a:xfrm>
            <a:off x="47328" y="1604841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G1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1" name="Espace réservé du contenu 2"/>
          <p:cNvSpPr txBox="1">
            <a:spLocks/>
          </p:cNvSpPr>
          <p:nvPr/>
        </p:nvSpPr>
        <p:spPr>
          <a:xfrm>
            <a:off x="47328" y="2536924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G2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2" name="Espace réservé du contenu 2"/>
          <p:cNvSpPr txBox="1">
            <a:spLocks/>
          </p:cNvSpPr>
          <p:nvPr/>
        </p:nvSpPr>
        <p:spPr>
          <a:xfrm>
            <a:off x="47328" y="3469007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G3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3" name="Espace réservé du contenu 2"/>
          <p:cNvSpPr txBox="1">
            <a:spLocks/>
          </p:cNvSpPr>
          <p:nvPr/>
        </p:nvSpPr>
        <p:spPr>
          <a:xfrm>
            <a:off x="47328" y="4401090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G4</a:t>
            </a:r>
            <a:endParaRPr lang="fr-FR" sz="1800" b="1" dirty="0"/>
          </a:p>
        </p:txBody>
      </p:sp>
      <p:sp>
        <p:nvSpPr>
          <p:cNvPr id="104" name="Espace réservé du contenu 2"/>
          <p:cNvSpPr txBox="1">
            <a:spLocks/>
          </p:cNvSpPr>
          <p:nvPr/>
        </p:nvSpPr>
        <p:spPr>
          <a:xfrm>
            <a:off x="47328" y="5333172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G5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Implementing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Progressive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7173250" y="4182649"/>
            <a:ext cx="4625592" cy="1766631"/>
            <a:chOff x="7173250" y="4182649"/>
            <a:chExt cx="4625592" cy="1766631"/>
          </a:xfrm>
        </p:grpSpPr>
        <p:sp>
          <p:nvSpPr>
            <p:cNvPr id="50" name="Espace réservé du contenu 11"/>
            <p:cNvSpPr txBox="1">
              <a:spLocks/>
            </p:cNvSpPr>
            <p:nvPr/>
          </p:nvSpPr>
          <p:spPr>
            <a:xfrm>
              <a:off x="8614901" y="4483153"/>
              <a:ext cx="428759" cy="2538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1" name="Espace réservé du contenu 11"/>
            <p:cNvSpPr txBox="1">
              <a:spLocks/>
            </p:cNvSpPr>
            <p:nvPr/>
          </p:nvSpPr>
          <p:spPr>
            <a:xfrm>
              <a:off x="10198369" y="4484054"/>
              <a:ext cx="428759" cy="2538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2" name="Espace réservé du contenu 11"/>
            <p:cNvSpPr txBox="1">
              <a:spLocks/>
            </p:cNvSpPr>
            <p:nvPr/>
          </p:nvSpPr>
          <p:spPr>
            <a:xfrm>
              <a:off x="11370083" y="4479824"/>
              <a:ext cx="428759" cy="2538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3" name="Espace réservé du contenu 11"/>
            <p:cNvSpPr txBox="1">
              <a:spLocks/>
            </p:cNvSpPr>
            <p:nvPr/>
          </p:nvSpPr>
          <p:spPr>
            <a:xfrm>
              <a:off x="7628271" y="5181597"/>
              <a:ext cx="514511" cy="2307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AA</a:t>
              </a:r>
            </a:p>
          </p:txBody>
        </p:sp>
        <p:sp>
          <p:nvSpPr>
            <p:cNvPr id="54" name="Espace réservé du contenu 11"/>
            <p:cNvSpPr txBox="1">
              <a:spLocks/>
            </p:cNvSpPr>
            <p:nvPr/>
          </p:nvSpPr>
          <p:spPr>
            <a:xfrm>
              <a:off x="8579776" y="5183603"/>
              <a:ext cx="514511" cy="2307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AB</a:t>
              </a:r>
            </a:p>
          </p:txBody>
        </p:sp>
        <p:sp>
          <p:nvSpPr>
            <p:cNvPr id="55" name="Espace réservé du contenu 11"/>
            <p:cNvSpPr txBox="1">
              <a:spLocks/>
            </p:cNvSpPr>
            <p:nvPr/>
          </p:nvSpPr>
          <p:spPr>
            <a:xfrm>
              <a:off x="9088370" y="5178026"/>
              <a:ext cx="514511" cy="2307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AC</a:t>
              </a:r>
            </a:p>
          </p:txBody>
        </p:sp>
        <p:sp>
          <p:nvSpPr>
            <p:cNvPr id="56" name="Espace réservé du contenu 11"/>
            <p:cNvSpPr txBox="1">
              <a:spLocks/>
            </p:cNvSpPr>
            <p:nvPr/>
          </p:nvSpPr>
          <p:spPr>
            <a:xfrm>
              <a:off x="9622993" y="5183603"/>
              <a:ext cx="514511" cy="2307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BA</a:t>
              </a:r>
            </a:p>
          </p:txBody>
        </p:sp>
        <p:sp>
          <p:nvSpPr>
            <p:cNvPr id="57" name="Espace réservé du contenu 11"/>
            <p:cNvSpPr txBox="1">
              <a:spLocks/>
            </p:cNvSpPr>
            <p:nvPr/>
          </p:nvSpPr>
          <p:spPr>
            <a:xfrm>
              <a:off x="10160860" y="5178026"/>
              <a:ext cx="514511" cy="2307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BB</a:t>
              </a:r>
            </a:p>
          </p:txBody>
        </p:sp>
        <p:sp>
          <p:nvSpPr>
            <p:cNvPr id="58" name="Espace réservé du contenu 11"/>
            <p:cNvSpPr txBox="1">
              <a:spLocks/>
            </p:cNvSpPr>
            <p:nvPr/>
          </p:nvSpPr>
          <p:spPr>
            <a:xfrm>
              <a:off x="10807100" y="5181103"/>
              <a:ext cx="514511" cy="2307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BC</a:t>
              </a:r>
            </a:p>
          </p:txBody>
        </p:sp>
        <p:sp>
          <p:nvSpPr>
            <p:cNvPr id="59" name="Espace réservé du contenu 11"/>
            <p:cNvSpPr txBox="1">
              <a:spLocks/>
            </p:cNvSpPr>
            <p:nvPr/>
          </p:nvSpPr>
          <p:spPr>
            <a:xfrm>
              <a:off x="7173250" y="5713996"/>
              <a:ext cx="717098" cy="2307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AAA</a:t>
              </a:r>
            </a:p>
          </p:txBody>
        </p:sp>
        <p:sp>
          <p:nvSpPr>
            <p:cNvPr id="60" name="Espace réservé du contenu 11"/>
            <p:cNvSpPr txBox="1">
              <a:spLocks/>
            </p:cNvSpPr>
            <p:nvPr/>
          </p:nvSpPr>
          <p:spPr>
            <a:xfrm>
              <a:off x="7887674" y="5718530"/>
              <a:ext cx="717098" cy="2307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AAB</a:t>
              </a:r>
            </a:p>
          </p:txBody>
        </p:sp>
        <p:sp>
          <p:nvSpPr>
            <p:cNvPr id="61" name="Espace réservé du contenu 11"/>
            <p:cNvSpPr txBox="1">
              <a:spLocks/>
            </p:cNvSpPr>
            <p:nvPr/>
          </p:nvSpPr>
          <p:spPr>
            <a:xfrm>
              <a:off x="8463064" y="5712953"/>
              <a:ext cx="717098" cy="2307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fr-FR" sz="1200" dirty="0" smtClean="0">
                  <a:solidFill>
                    <a:schemeClr val="tx1"/>
                  </a:solidFill>
                </a:rPr>
                <a:t>ABA</a:t>
              </a:r>
            </a:p>
          </p:txBody>
        </p:sp>
        <p:sp>
          <p:nvSpPr>
            <p:cNvPr id="62" name="Ellipse 61"/>
            <p:cNvSpPr/>
            <p:nvPr/>
          </p:nvSpPr>
          <p:spPr>
            <a:xfrm>
              <a:off x="8688146" y="4533206"/>
              <a:ext cx="272283" cy="18203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10283130" y="4525525"/>
              <a:ext cx="272283" cy="18203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4" name="Ellipse 63"/>
            <p:cNvSpPr/>
            <p:nvPr/>
          </p:nvSpPr>
          <p:spPr>
            <a:xfrm>
              <a:off x="11444303" y="4520607"/>
              <a:ext cx="272283" cy="18203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5" name="Ellipse 64"/>
            <p:cNvSpPr/>
            <p:nvPr/>
          </p:nvSpPr>
          <p:spPr>
            <a:xfrm>
              <a:off x="9134687" y="5206514"/>
              <a:ext cx="439032" cy="1983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6" name="Ellipse 65"/>
            <p:cNvSpPr/>
            <p:nvPr/>
          </p:nvSpPr>
          <p:spPr>
            <a:xfrm>
              <a:off x="8604772" y="5206514"/>
              <a:ext cx="439032" cy="1983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7" name="Ellipse 66"/>
            <p:cNvSpPr/>
            <p:nvPr/>
          </p:nvSpPr>
          <p:spPr>
            <a:xfrm>
              <a:off x="7665765" y="5207287"/>
              <a:ext cx="439032" cy="1983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8" name="Ellipse 67"/>
            <p:cNvSpPr/>
            <p:nvPr/>
          </p:nvSpPr>
          <p:spPr>
            <a:xfrm>
              <a:off x="9659664" y="5206514"/>
              <a:ext cx="439032" cy="1983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69" name="Ellipse 68"/>
            <p:cNvSpPr/>
            <p:nvPr/>
          </p:nvSpPr>
          <p:spPr>
            <a:xfrm>
              <a:off x="10199756" y="5206514"/>
              <a:ext cx="439032" cy="1983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70" name="Ellipse 69"/>
            <p:cNvSpPr/>
            <p:nvPr/>
          </p:nvSpPr>
          <p:spPr>
            <a:xfrm>
              <a:off x="10842321" y="5206811"/>
              <a:ext cx="439032" cy="1983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71" name="Ellipse 70"/>
            <p:cNvSpPr/>
            <p:nvPr/>
          </p:nvSpPr>
          <p:spPr>
            <a:xfrm>
              <a:off x="7302584" y="5739087"/>
              <a:ext cx="475279" cy="1983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72" name="Ellipse 71"/>
            <p:cNvSpPr/>
            <p:nvPr/>
          </p:nvSpPr>
          <p:spPr>
            <a:xfrm>
              <a:off x="8014395" y="5739200"/>
              <a:ext cx="475279" cy="1983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sp>
          <p:nvSpPr>
            <p:cNvPr id="73" name="Ellipse 72"/>
            <p:cNvSpPr/>
            <p:nvPr/>
          </p:nvSpPr>
          <p:spPr>
            <a:xfrm>
              <a:off x="8586648" y="5739200"/>
              <a:ext cx="475279" cy="19832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cxnSp>
          <p:nvCxnSpPr>
            <p:cNvPr id="74" name="Connecteur droit 73"/>
            <p:cNvCxnSpPr>
              <a:stCxn id="67" idx="4"/>
              <a:endCxn id="71" idx="0"/>
            </p:cNvCxnSpPr>
            <p:nvPr/>
          </p:nvCxnSpPr>
          <p:spPr>
            <a:xfrm flipH="1">
              <a:off x="7540224" y="5405612"/>
              <a:ext cx="345057" cy="333475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>
              <a:stCxn id="67" idx="4"/>
              <a:endCxn id="72" idx="0"/>
            </p:cNvCxnSpPr>
            <p:nvPr/>
          </p:nvCxnSpPr>
          <p:spPr>
            <a:xfrm>
              <a:off x="7885281" y="5405612"/>
              <a:ext cx="366754" cy="33358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>
              <a:stCxn id="66" idx="4"/>
              <a:endCxn id="73" idx="0"/>
            </p:cNvCxnSpPr>
            <p:nvPr/>
          </p:nvCxnSpPr>
          <p:spPr>
            <a:xfrm>
              <a:off x="8824288" y="5404839"/>
              <a:ext cx="0" cy="33436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>
              <a:stCxn id="62" idx="4"/>
              <a:endCxn id="67" idx="0"/>
            </p:cNvCxnSpPr>
            <p:nvPr/>
          </p:nvCxnSpPr>
          <p:spPr>
            <a:xfrm flipH="1">
              <a:off x="7885281" y="4715244"/>
              <a:ext cx="939007" cy="492043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>
              <a:stCxn id="62" idx="4"/>
              <a:endCxn id="66" idx="0"/>
            </p:cNvCxnSpPr>
            <p:nvPr/>
          </p:nvCxnSpPr>
          <p:spPr>
            <a:xfrm>
              <a:off x="8824288" y="4715244"/>
              <a:ext cx="0" cy="49127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cteur droit 78"/>
            <p:cNvCxnSpPr>
              <a:stCxn id="62" idx="4"/>
              <a:endCxn id="65" idx="0"/>
            </p:cNvCxnSpPr>
            <p:nvPr/>
          </p:nvCxnSpPr>
          <p:spPr>
            <a:xfrm>
              <a:off x="8824288" y="4715244"/>
              <a:ext cx="529915" cy="49127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>
              <a:stCxn id="63" idx="4"/>
              <a:endCxn id="68" idx="0"/>
            </p:cNvCxnSpPr>
            <p:nvPr/>
          </p:nvCxnSpPr>
          <p:spPr>
            <a:xfrm flipH="1">
              <a:off x="9879180" y="4707563"/>
              <a:ext cx="540092" cy="49895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>
              <a:stCxn id="63" idx="4"/>
              <a:endCxn id="69" idx="0"/>
            </p:cNvCxnSpPr>
            <p:nvPr/>
          </p:nvCxnSpPr>
          <p:spPr>
            <a:xfrm>
              <a:off x="10419272" y="4707563"/>
              <a:ext cx="0" cy="498951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>
              <a:stCxn id="63" idx="4"/>
              <a:endCxn id="70" idx="0"/>
            </p:cNvCxnSpPr>
            <p:nvPr/>
          </p:nvCxnSpPr>
          <p:spPr>
            <a:xfrm>
              <a:off x="10419272" y="4707563"/>
              <a:ext cx="642565" cy="49924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>
              <a:endCxn id="62" idx="0"/>
            </p:cNvCxnSpPr>
            <p:nvPr/>
          </p:nvCxnSpPr>
          <p:spPr>
            <a:xfrm flipH="1">
              <a:off x="8824288" y="4182649"/>
              <a:ext cx="1586368" cy="350557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>
              <a:stCxn id="63" idx="0"/>
            </p:cNvCxnSpPr>
            <p:nvPr/>
          </p:nvCxnSpPr>
          <p:spPr>
            <a:xfrm flipV="1">
              <a:off x="10419272" y="4182649"/>
              <a:ext cx="0" cy="342876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>
              <a:endCxn id="64" idx="0"/>
            </p:cNvCxnSpPr>
            <p:nvPr/>
          </p:nvCxnSpPr>
          <p:spPr>
            <a:xfrm>
              <a:off x="10410656" y="4182649"/>
              <a:ext cx="1169789" cy="337958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" name="Connecteur droit 84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320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1" grpId="0"/>
      <p:bldP spid="91" grpId="0"/>
      <p:bldP spid="92" grpId="0" animBg="1"/>
      <p:bldP spid="9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riangle isocèle 37"/>
          <p:cNvSpPr/>
          <p:nvPr/>
        </p:nvSpPr>
        <p:spPr>
          <a:xfrm>
            <a:off x="7601782" y="2446785"/>
            <a:ext cx="1016000" cy="377825"/>
          </a:xfrm>
          <a:prstGeom prst="triangle">
            <a:avLst/>
          </a:prstGeom>
          <a:solidFill>
            <a:srgbClr val="6887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Trapèze 38"/>
          <p:cNvSpPr/>
          <p:nvPr/>
        </p:nvSpPr>
        <p:spPr>
          <a:xfrm>
            <a:off x="7081083" y="2837310"/>
            <a:ext cx="2065865" cy="384175"/>
          </a:xfrm>
          <a:prstGeom prst="trapezoid">
            <a:avLst>
              <a:gd name="adj" fmla="val 132531"/>
            </a:avLst>
          </a:prstGeom>
          <a:solidFill>
            <a:srgbClr val="6887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apèze 2"/>
          <p:cNvSpPr/>
          <p:nvPr/>
        </p:nvSpPr>
        <p:spPr>
          <a:xfrm>
            <a:off x="6565254" y="3237424"/>
            <a:ext cx="3095356" cy="375599"/>
          </a:xfrm>
          <a:prstGeom prst="trapezoid">
            <a:avLst>
              <a:gd name="adj" fmla="val 134278"/>
            </a:avLst>
          </a:prstGeom>
          <a:solidFill>
            <a:srgbClr val="6887AB"/>
          </a:solidFill>
          <a:ln>
            <a:solidFill>
              <a:srgbClr val="6887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Trapèze 82"/>
          <p:cNvSpPr/>
          <p:nvPr/>
        </p:nvSpPr>
        <p:spPr>
          <a:xfrm>
            <a:off x="6023992" y="3630035"/>
            <a:ext cx="4174754" cy="383165"/>
          </a:xfrm>
          <a:prstGeom prst="trapezoid">
            <a:avLst>
              <a:gd name="adj" fmla="val 134278"/>
            </a:avLst>
          </a:prstGeom>
          <a:solidFill>
            <a:srgbClr val="6887AB"/>
          </a:solidFill>
          <a:ln>
            <a:solidFill>
              <a:srgbClr val="6887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Trapèze 83"/>
          <p:cNvSpPr/>
          <p:nvPr/>
        </p:nvSpPr>
        <p:spPr>
          <a:xfrm flipV="1">
            <a:off x="6054912" y="4030112"/>
            <a:ext cx="4115447" cy="375599"/>
          </a:xfrm>
          <a:prstGeom prst="trapezoid">
            <a:avLst>
              <a:gd name="adj" fmla="val 132609"/>
            </a:avLst>
          </a:prstGeom>
          <a:solidFill>
            <a:srgbClr val="6887AB"/>
          </a:solidFill>
          <a:ln>
            <a:solidFill>
              <a:srgbClr val="6887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Trapèze 106"/>
          <p:cNvSpPr/>
          <p:nvPr/>
        </p:nvSpPr>
        <p:spPr>
          <a:xfrm flipV="1">
            <a:off x="6571455" y="4420519"/>
            <a:ext cx="3090070" cy="386430"/>
          </a:xfrm>
          <a:prstGeom prst="trapezoid">
            <a:avLst>
              <a:gd name="adj" fmla="val 132609"/>
            </a:avLst>
          </a:prstGeom>
          <a:solidFill>
            <a:srgbClr val="6887AB"/>
          </a:solidFill>
          <a:ln>
            <a:solidFill>
              <a:srgbClr val="6887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Trapèze 107"/>
          <p:cNvSpPr/>
          <p:nvPr/>
        </p:nvSpPr>
        <p:spPr>
          <a:xfrm flipV="1">
            <a:off x="7101061" y="4819004"/>
            <a:ext cx="2020714" cy="375293"/>
          </a:xfrm>
          <a:prstGeom prst="trapezoid">
            <a:avLst>
              <a:gd name="adj" fmla="val 134301"/>
            </a:avLst>
          </a:prstGeom>
          <a:solidFill>
            <a:srgbClr val="6887AB"/>
          </a:solidFill>
          <a:ln>
            <a:solidFill>
              <a:srgbClr val="6887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Trapèze 108"/>
          <p:cNvSpPr/>
          <p:nvPr/>
        </p:nvSpPr>
        <p:spPr>
          <a:xfrm flipV="1">
            <a:off x="7629526" y="5211137"/>
            <a:ext cx="967148" cy="375293"/>
          </a:xfrm>
          <a:prstGeom prst="trapezoid">
            <a:avLst>
              <a:gd name="adj" fmla="val 134301"/>
            </a:avLst>
          </a:prstGeom>
          <a:solidFill>
            <a:srgbClr val="6887AB"/>
          </a:solidFill>
          <a:ln>
            <a:solidFill>
              <a:srgbClr val="6887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3: Five guidelines for Progressive </a:t>
            </a:r>
            <a:r>
              <a:rPr lang="fr-FR" dirty="0" err="1"/>
              <a:t>Sequential</a:t>
            </a:r>
            <a:r>
              <a:rPr lang="fr-FR" dirty="0"/>
              <a:t> Pattern </a:t>
            </a:r>
            <a:r>
              <a:rPr lang="fr-FR" dirty="0" err="1"/>
              <a:t>Mining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462739" y="1678925"/>
            <a:ext cx="3038128" cy="6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Use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episodes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rather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than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sequential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patterns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465584" y="2536510"/>
            <a:ext cx="3038128" cy="48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ave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episodes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’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occurrences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465584" y="3486023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Give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ability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to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steer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on pattern,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sequence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and time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465584" y="4420522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Use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breadth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-first 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apriori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strategy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47328" y="1604841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G1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47328" y="2536924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G2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47328" y="3469007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G3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47328" y="4401090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G4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Implementing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Progressive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10272463" y="2438014"/>
            <a:ext cx="288033" cy="392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1</a:t>
            </a:r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10272463" y="2830712"/>
            <a:ext cx="288033" cy="39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2</a:t>
            </a:r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10277896" y="3224659"/>
            <a:ext cx="288033" cy="3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3</a:t>
            </a:r>
          </a:p>
        </p:txBody>
      </p: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10277896" y="3621534"/>
            <a:ext cx="288033" cy="391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4</a:t>
            </a: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10275436" y="4018778"/>
            <a:ext cx="288033" cy="39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5</a:t>
            </a:r>
          </a:p>
        </p:txBody>
      </p:sp>
      <p:sp>
        <p:nvSpPr>
          <p:cNvPr id="35" name="Espace réservé du contenu 2"/>
          <p:cNvSpPr txBox="1">
            <a:spLocks/>
          </p:cNvSpPr>
          <p:nvPr/>
        </p:nvSpPr>
        <p:spPr>
          <a:xfrm>
            <a:off x="10275436" y="4411785"/>
            <a:ext cx="288033" cy="39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6</a:t>
            </a:r>
          </a:p>
        </p:txBody>
      </p:sp>
      <p:sp>
        <p:nvSpPr>
          <p:cNvPr id="36" name="Espace réservé du contenu 2"/>
          <p:cNvSpPr txBox="1">
            <a:spLocks/>
          </p:cNvSpPr>
          <p:nvPr/>
        </p:nvSpPr>
        <p:spPr>
          <a:xfrm>
            <a:off x="10280869" y="4806949"/>
            <a:ext cx="288033" cy="387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7</a:t>
            </a:r>
          </a:p>
        </p:txBody>
      </p:sp>
      <p:sp>
        <p:nvSpPr>
          <p:cNvPr id="37" name="Espace réservé du contenu 2"/>
          <p:cNvSpPr txBox="1">
            <a:spLocks/>
          </p:cNvSpPr>
          <p:nvPr/>
        </p:nvSpPr>
        <p:spPr>
          <a:xfrm>
            <a:off x="10280869" y="5203428"/>
            <a:ext cx="288033" cy="377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8</a:t>
            </a:r>
          </a:p>
        </p:txBody>
      </p:sp>
      <p:cxnSp>
        <p:nvCxnSpPr>
          <p:cNvPr id="45" name="Connecteur droit 44"/>
          <p:cNvCxnSpPr/>
          <p:nvPr/>
        </p:nvCxnSpPr>
        <p:spPr>
          <a:xfrm>
            <a:off x="7601782" y="2830711"/>
            <a:ext cx="102968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7070725" y="3224659"/>
            <a:ext cx="208688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flipH="1">
            <a:off x="7610479" y="5203428"/>
            <a:ext cx="1007378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6543675" y="3621534"/>
            <a:ext cx="314007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 flipH="1">
            <a:off x="7086602" y="4809480"/>
            <a:ext cx="2048327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flipH="1">
            <a:off x="6556380" y="4412605"/>
            <a:ext cx="3118299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6026150" y="4018778"/>
            <a:ext cx="4161064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Losange 65"/>
          <p:cNvSpPr/>
          <p:nvPr/>
        </p:nvSpPr>
        <p:spPr>
          <a:xfrm>
            <a:off x="6018218" y="2441922"/>
            <a:ext cx="4187957" cy="3140968"/>
          </a:xfrm>
          <a:prstGeom prst="diamond">
            <a:avLst/>
          </a:prstGeom>
          <a:noFill/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space réservé du contenu 2"/>
          <p:cNvSpPr txBox="1">
            <a:spLocks/>
          </p:cNvSpPr>
          <p:nvPr/>
        </p:nvSpPr>
        <p:spPr>
          <a:xfrm>
            <a:off x="6795979" y="1916833"/>
            <a:ext cx="2635079" cy="474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dirty="0" smtClean="0"/>
              <a:t>Pattern </a:t>
            </a:r>
            <a:r>
              <a:rPr lang="fr-FR" dirty="0" err="1" smtClean="0"/>
              <a:t>space</a:t>
            </a:r>
            <a:endParaRPr lang="fr-FR" dirty="0" smtClean="0"/>
          </a:p>
        </p:txBody>
      </p:sp>
      <p:sp>
        <p:nvSpPr>
          <p:cNvPr id="68" name="Espace réservé du contenu 2"/>
          <p:cNvSpPr txBox="1">
            <a:spLocks/>
          </p:cNvSpPr>
          <p:nvPr/>
        </p:nvSpPr>
        <p:spPr>
          <a:xfrm>
            <a:off x="9359600" y="1988840"/>
            <a:ext cx="2112235" cy="402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Pattern size</a:t>
            </a:r>
          </a:p>
        </p:txBody>
      </p:sp>
      <p:sp>
        <p:nvSpPr>
          <p:cNvPr id="80" name="Espace réservé du contenu 2"/>
          <p:cNvSpPr txBox="1">
            <a:spLocks/>
          </p:cNvSpPr>
          <p:nvPr/>
        </p:nvSpPr>
        <p:spPr>
          <a:xfrm>
            <a:off x="4079776" y="2356176"/>
            <a:ext cx="3009968" cy="474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smtClean="0">
                <a:solidFill>
                  <a:srgbClr val="6887AB"/>
                </a:solidFill>
              </a:rPr>
              <a:t>Default </a:t>
            </a:r>
            <a:r>
              <a:rPr lang="fr-FR" b="1" dirty="0" err="1" smtClean="0">
                <a:solidFill>
                  <a:srgbClr val="6887AB"/>
                </a:solidFill>
              </a:rPr>
              <a:t>behavior</a:t>
            </a:r>
            <a:endParaRPr lang="fr-FR" b="1" dirty="0" smtClean="0">
              <a:solidFill>
                <a:srgbClr val="6887AB"/>
              </a:solidFill>
            </a:endParaRPr>
          </a:p>
        </p:txBody>
      </p:sp>
      <p:cxnSp>
        <p:nvCxnSpPr>
          <p:cNvPr id="51" name="Connecteur droit 50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54" name="Espace réservé du contenu 2"/>
          <p:cNvSpPr txBox="1">
            <a:spLocks/>
          </p:cNvSpPr>
          <p:nvPr/>
        </p:nvSpPr>
        <p:spPr>
          <a:xfrm>
            <a:off x="47328" y="5333172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G5</a:t>
            </a:r>
            <a:endParaRPr lang="fr-FR" sz="1800" b="1" dirty="0"/>
          </a:p>
        </p:txBody>
      </p:sp>
      <p:sp>
        <p:nvSpPr>
          <p:cNvPr id="55" name="Espace réservé du contenu 2"/>
          <p:cNvSpPr txBox="1">
            <a:spLocks/>
          </p:cNvSpPr>
          <p:nvPr/>
        </p:nvSpPr>
        <p:spPr>
          <a:xfrm>
            <a:off x="479376" y="5468678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 err="1" smtClean="0"/>
              <a:t>Provide</a:t>
            </a:r>
            <a:r>
              <a:rPr lang="fr-FR" sz="1600" b="1" dirty="0" smtClean="0"/>
              <a:t> </a:t>
            </a:r>
            <a:r>
              <a:rPr lang="fr-FR" sz="1600" b="1" dirty="0"/>
              <a:t>information about the </a:t>
            </a:r>
            <a:r>
              <a:rPr lang="fr-FR" sz="1600" b="1" dirty="0" err="1"/>
              <a:t>current</a:t>
            </a:r>
            <a:r>
              <a:rPr lang="fr-FR" sz="1600" b="1" dirty="0"/>
              <a:t> </a:t>
            </a:r>
            <a:r>
              <a:rPr lang="fr-FR" sz="1600" b="1" dirty="0" err="1" smtClean="0"/>
              <a:t>behavior</a:t>
            </a:r>
            <a:r>
              <a:rPr lang="fr-FR" sz="1600" b="1" dirty="0"/>
              <a:t> </a:t>
            </a:r>
            <a:r>
              <a:rPr lang="fr-FR" sz="1600" b="1" dirty="0" err="1" smtClean="0"/>
              <a:t>with</a:t>
            </a:r>
            <a:r>
              <a:rPr lang="fr-FR" sz="1600" b="1" dirty="0" smtClean="0"/>
              <a:t> </a:t>
            </a:r>
            <a:r>
              <a:rPr lang="fr-FR" sz="1600" b="1" dirty="0"/>
              <a:t>regards to steering</a:t>
            </a:r>
          </a:p>
        </p:txBody>
      </p:sp>
      <p:sp>
        <p:nvSpPr>
          <p:cNvPr id="56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428412" y="6356353"/>
            <a:ext cx="393593" cy="365125"/>
          </a:xfrm>
        </p:spPr>
        <p:txBody>
          <a:bodyPr/>
          <a:lstStyle/>
          <a:p>
            <a:fld id="{9F271C62-C696-F043-A0A3-2534A4192E35}" type="slidenum">
              <a:rPr lang="fr-FR" smtClean="0"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066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3" grpId="0" animBg="1"/>
      <p:bldP spid="83" grpId="0" animBg="1"/>
      <p:bldP spid="84" grpId="0" animBg="1"/>
      <p:bldP spid="107" grpId="0" animBg="1"/>
      <p:bldP spid="108" grpId="0" animBg="1"/>
      <p:bldP spid="109" grpId="0" animBg="1"/>
      <p:bldP spid="8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3: Five guidelines for Progressive </a:t>
            </a:r>
            <a:r>
              <a:rPr lang="fr-FR" dirty="0" err="1"/>
              <a:t>Sequential</a:t>
            </a:r>
            <a:r>
              <a:rPr lang="fr-FR" dirty="0"/>
              <a:t> Pattern </a:t>
            </a:r>
            <a:r>
              <a:rPr lang="fr-FR" dirty="0" err="1"/>
              <a:t>Mining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462739" y="1678925"/>
            <a:ext cx="3038128" cy="63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Use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episodes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rather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than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sequential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patterns</a:t>
            </a:r>
            <a:endParaRPr lang="fr-FR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465584" y="2536510"/>
            <a:ext cx="3038128" cy="487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ave </a:t>
            </a: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episodes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’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occurrences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465584" y="3486023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err="1" smtClean="0">
                <a:solidFill>
                  <a:schemeClr val="bg1">
                    <a:lumMod val="75000"/>
                  </a:schemeClr>
                </a:solidFill>
              </a:rPr>
              <a:t>Give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the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ability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to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steer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on pattern,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sequence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and time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465584" y="4420522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Use 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breadth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-first </a:t>
            </a:r>
            <a:r>
              <a:rPr lang="fr-FR" sz="1600" dirty="0" smtClean="0">
                <a:solidFill>
                  <a:schemeClr val="bg1">
                    <a:lumMod val="75000"/>
                  </a:schemeClr>
                </a:solidFill>
              </a:rPr>
              <a:t>apriori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like</a:t>
            </a:r>
            <a:r>
              <a:rPr lang="fr-FR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75000"/>
                  </a:schemeClr>
                </a:solidFill>
              </a:rPr>
              <a:t>strategy</a:t>
            </a:r>
            <a:endParaRPr lang="fr-FR" sz="16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47328" y="1604841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G1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47328" y="2536924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G2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47328" y="3469007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G3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47328" y="4401090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</a:rPr>
              <a:t>G4</a:t>
            </a:r>
            <a:endParaRPr lang="fr-FR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Implementing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Progressive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8" name="Triangle isocèle 37"/>
          <p:cNvSpPr/>
          <p:nvPr/>
        </p:nvSpPr>
        <p:spPr>
          <a:xfrm>
            <a:off x="7601782" y="2446785"/>
            <a:ext cx="1016000" cy="377825"/>
          </a:xfrm>
          <a:prstGeom prst="triangle">
            <a:avLst/>
          </a:prstGeom>
          <a:solidFill>
            <a:srgbClr val="6887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Trapèze 38"/>
          <p:cNvSpPr/>
          <p:nvPr/>
        </p:nvSpPr>
        <p:spPr>
          <a:xfrm>
            <a:off x="7081083" y="2837310"/>
            <a:ext cx="2065865" cy="384175"/>
          </a:xfrm>
          <a:prstGeom prst="trapezoid">
            <a:avLst>
              <a:gd name="adj" fmla="val 99796"/>
            </a:avLst>
          </a:prstGeom>
          <a:solidFill>
            <a:srgbClr val="6887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Parallélogramme 39"/>
          <p:cNvSpPr/>
          <p:nvPr/>
        </p:nvSpPr>
        <p:spPr>
          <a:xfrm>
            <a:off x="6551916" y="3229207"/>
            <a:ext cx="610295" cy="389152"/>
          </a:xfrm>
          <a:prstGeom prst="parallelogram">
            <a:avLst>
              <a:gd name="adj" fmla="val 63546"/>
            </a:avLst>
          </a:prstGeom>
          <a:solidFill>
            <a:srgbClr val="6887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7171802" y="3227834"/>
            <a:ext cx="2494821" cy="387350"/>
          </a:xfrm>
          <a:prstGeom prst="rect">
            <a:avLst/>
          </a:prstGeom>
          <a:solidFill>
            <a:srgbClr val="6887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6031214" y="3627885"/>
            <a:ext cx="876300" cy="387350"/>
          </a:xfrm>
          <a:prstGeom prst="rect">
            <a:avLst/>
          </a:prstGeom>
          <a:solidFill>
            <a:srgbClr val="6887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Parallélogramme 42"/>
          <p:cNvSpPr/>
          <p:nvPr/>
        </p:nvSpPr>
        <p:spPr>
          <a:xfrm>
            <a:off x="7195383" y="3626229"/>
            <a:ext cx="1319113" cy="389152"/>
          </a:xfrm>
          <a:prstGeom prst="parallelogram">
            <a:avLst>
              <a:gd name="adj" fmla="val 60270"/>
            </a:avLst>
          </a:prstGeom>
          <a:solidFill>
            <a:srgbClr val="6887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5" name="Connecteur droit 44"/>
          <p:cNvCxnSpPr/>
          <p:nvPr/>
        </p:nvCxnSpPr>
        <p:spPr>
          <a:xfrm>
            <a:off x="7576382" y="2830711"/>
            <a:ext cx="1070868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>
            <a:stCxn id="65" idx="5"/>
          </p:cNvCxnSpPr>
          <p:nvPr/>
        </p:nvCxnSpPr>
        <p:spPr>
          <a:xfrm flipV="1">
            <a:off x="7056108" y="3224659"/>
            <a:ext cx="2130463" cy="203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 rot="10800000">
            <a:off x="7581146" y="5203428"/>
            <a:ext cx="1070868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riangle isocèle 47"/>
          <p:cNvSpPr/>
          <p:nvPr/>
        </p:nvSpPr>
        <p:spPr>
          <a:xfrm>
            <a:off x="6924448" y="3237360"/>
            <a:ext cx="491068" cy="377825"/>
          </a:xfrm>
          <a:prstGeom prst="triangle">
            <a:avLst/>
          </a:prstGeom>
          <a:solidFill>
            <a:srgbClr val="2093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Trapèze 48"/>
          <p:cNvSpPr/>
          <p:nvPr/>
        </p:nvSpPr>
        <p:spPr>
          <a:xfrm>
            <a:off x="6788983" y="3627885"/>
            <a:ext cx="766233" cy="190500"/>
          </a:xfrm>
          <a:prstGeom prst="trapezoid">
            <a:avLst>
              <a:gd name="adj" fmla="val 64795"/>
            </a:avLst>
          </a:prstGeom>
          <a:solidFill>
            <a:srgbClr val="2093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Trapèze 49"/>
          <p:cNvSpPr/>
          <p:nvPr/>
        </p:nvSpPr>
        <p:spPr>
          <a:xfrm rot="10800000">
            <a:off x="6785807" y="3815209"/>
            <a:ext cx="766233" cy="200026"/>
          </a:xfrm>
          <a:prstGeom prst="trapezoid">
            <a:avLst>
              <a:gd name="adj" fmla="val 64003"/>
            </a:avLst>
          </a:prstGeom>
          <a:solidFill>
            <a:srgbClr val="2093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Triangle isocèle 50"/>
          <p:cNvSpPr/>
          <p:nvPr/>
        </p:nvSpPr>
        <p:spPr>
          <a:xfrm rot="10800000">
            <a:off x="6924448" y="4024886"/>
            <a:ext cx="491068" cy="377825"/>
          </a:xfrm>
          <a:prstGeom prst="triangle">
            <a:avLst/>
          </a:prstGeom>
          <a:solidFill>
            <a:srgbClr val="2093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Losange 51"/>
          <p:cNvSpPr/>
          <p:nvPr/>
        </p:nvSpPr>
        <p:spPr>
          <a:xfrm>
            <a:off x="6786305" y="3228330"/>
            <a:ext cx="768085" cy="1183779"/>
          </a:xfrm>
          <a:prstGeom prst="diamond">
            <a:avLst/>
          </a:prstGeom>
          <a:noFill/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/>
          <p:cNvCxnSpPr/>
          <p:nvPr/>
        </p:nvCxnSpPr>
        <p:spPr>
          <a:xfrm>
            <a:off x="6498271" y="3621534"/>
            <a:ext cx="326436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riangle isocèle 53"/>
          <p:cNvSpPr/>
          <p:nvPr/>
        </p:nvSpPr>
        <p:spPr>
          <a:xfrm>
            <a:off x="8279116" y="3634235"/>
            <a:ext cx="469900" cy="377825"/>
          </a:xfrm>
          <a:prstGeom prst="triangle">
            <a:avLst/>
          </a:prstGeom>
          <a:solidFill>
            <a:srgbClr val="2093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Trapèze 54"/>
          <p:cNvSpPr/>
          <p:nvPr/>
        </p:nvSpPr>
        <p:spPr>
          <a:xfrm>
            <a:off x="8042909" y="4021585"/>
            <a:ext cx="947407" cy="384301"/>
          </a:xfrm>
          <a:prstGeom prst="trapezoid">
            <a:avLst>
              <a:gd name="adj" fmla="val 59695"/>
            </a:avLst>
          </a:prstGeom>
          <a:solidFill>
            <a:srgbClr val="2093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Trapèze 55"/>
          <p:cNvSpPr/>
          <p:nvPr/>
        </p:nvSpPr>
        <p:spPr>
          <a:xfrm rot="10800000">
            <a:off x="8042909" y="4418831"/>
            <a:ext cx="947407" cy="384301"/>
          </a:xfrm>
          <a:prstGeom prst="trapezoid">
            <a:avLst>
              <a:gd name="adj" fmla="val 59695"/>
            </a:avLst>
          </a:prstGeom>
          <a:solidFill>
            <a:srgbClr val="2093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Triangle isocèle 56"/>
          <p:cNvSpPr/>
          <p:nvPr/>
        </p:nvSpPr>
        <p:spPr>
          <a:xfrm rot="10800000">
            <a:off x="8279545" y="4815831"/>
            <a:ext cx="469900" cy="377825"/>
          </a:xfrm>
          <a:prstGeom prst="triangle">
            <a:avLst/>
          </a:prstGeom>
          <a:solidFill>
            <a:srgbClr val="2093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57"/>
          <p:cNvCxnSpPr/>
          <p:nvPr/>
        </p:nvCxnSpPr>
        <p:spPr>
          <a:xfrm rot="10800000">
            <a:off x="7041826" y="4809480"/>
            <a:ext cx="2112235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rot="10800000">
            <a:off x="6465762" y="4412605"/>
            <a:ext cx="326436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5999990" y="4018778"/>
            <a:ext cx="4223117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Losange 60"/>
          <p:cNvSpPr/>
          <p:nvPr/>
        </p:nvSpPr>
        <p:spPr>
          <a:xfrm>
            <a:off x="8034442" y="3621535"/>
            <a:ext cx="960107" cy="1581895"/>
          </a:xfrm>
          <a:prstGeom prst="diamond">
            <a:avLst/>
          </a:prstGeom>
          <a:noFill/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Triangle rectangle 61"/>
          <p:cNvSpPr/>
          <p:nvPr/>
        </p:nvSpPr>
        <p:spPr>
          <a:xfrm>
            <a:off x="6001284" y="4005064"/>
            <a:ext cx="2112235" cy="1584176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Triangle rectangle 62"/>
          <p:cNvSpPr/>
          <p:nvPr/>
        </p:nvSpPr>
        <p:spPr>
          <a:xfrm rot="10800000">
            <a:off x="8110874" y="2434601"/>
            <a:ext cx="2112235" cy="1584176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Triangle rectangle 63"/>
          <p:cNvSpPr/>
          <p:nvPr/>
        </p:nvSpPr>
        <p:spPr>
          <a:xfrm rot="16200000">
            <a:off x="8374902" y="3741035"/>
            <a:ext cx="1584176" cy="211223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Triangle rectangle 64"/>
          <p:cNvSpPr/>
          <p:nvPr/>
        </p:nvSpPr>
        <p:spPr>
          <a:xfrm rot="5400000">
            <a:off x="6264019" y="2170572"/>
            <a:ext cx="1584176" cy="211223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Losange 65"/>
          <p:cNvSpPr/>
          <p:nvPr/>
        </p:nvSpPr>
        <p:spPr>
          <a:xfrm>
            <a:off x="6018218" y="2441922"/>
            <a:ext cx="4187957" cy="3140968"/>
          </a:xfrm>
          <a:prstGeom prst="diamond">
            <a:avLst/>
          </a:prstGeom>
          <a:noFill/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space réservé du contenu 2"/>
          <p:cNvSpPr txBox="1">
            <a:spLocks/>
          </p:cNvSpPr>
          <p:nvPr/>
        </p:nvSpPr>
        <p:spPr>
          <a:xfrm>
            <a:off x="6795979" y="1916833"/>
            <a:ext cx="2635079" cy="474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dirty="0" smtClean="0"/>
              <a:t>Pattern </a:t>
            </a:r>
            <a:r>
              <a:rPr lang="fr-FR" dirty="0" err="1" smtClean="0"/>
              <a:t>space</a:t>
            </a:r>
            <a:endParaRPr lang="fr-FR" dirty="0" smtClean="0"/>
          </a:p>
        </p:txBody>
      </p:sp>
      <p:sp>
        <p:nvSpPr>
          <p:cNvPr id="79" name="Espace réservé du contenu 2"/>
          <p:cNvSpPr txBox="1">
            <a:spLocks/>
          </p:cNvSpPr>
          <p:nvPr/>
        </p:nvSpPr>
        <p:spPr>
          <a:xfrm>
            <a:off x="4079777" y="2781330"/>
            <a:ext cx="3242241" cy="553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smtClean="0">
                <a:solidFill>
                  <a:srgbClr val="209332"/>
                </a:solidFill>
              </a:rPr>
              <a:t>Steering </a:t>
            </a:r>
            <a:r>
              <a:rPr lang="fr-FR" b="1" dirty="0" err="1" smtClean="0">
                <a:solidFill>
                  <a:srgbClr val="209332"/>
                </a:solidFill>
              </a:rPr>
              <a:t>behavior</a:t>
            </a:r>
            <a:endParaRPr lang="fr-FR" b="1" dirty="0" smtClean="0">
              <a:solidFill>
                <a:srgbClr val="209332"/>
              </a:solidFill>
            </a:endParaRPr>
          </a:p>
        </p:txBody>
      </p:sp>
      <p:sp>
        <p:nvSpPr>
          <p:cNvPr id="80" name="Espace réservé du contenu 2"/>
          <p:cNvSpPr txBox="1">
            <a:spLocks/>
          </p:cNvSpPr>
          <p:nvPr/>
        </p:nvSpPr>
        <p:spPr>
          <a:xfrm>
            <a:off x="4079776" y="2356176"/>
            <a:ext cx="3009968" cy="474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smtClean="0">
                <a:solidFill>
                  <a:srgbClr val="6887AB"/>
                </a:solidFill>
              </a:rPr>
              <a:t>Default </a:t>
            </a:r>
            <a:r>
              <a:rPr lang="fr-FR" b="1" dirty="0" err="1" smtClean="0">
                <a:solidFill>
                  <a:srgbClr val="6887AB"/>
                </a:solidFill>
              </a:rPr>
              <a:t>behavior</a:t>
            </a:r>
            <a:endParaRPr lang="fr-FR" b="1" dirty="0" smtClean="0">
              <a:solidFill>
                <a:srgbClr val="6887AB"/>
              </a:solidFill>
            </a:endParaRPr>
          </a:p>
        </p:txBody>
      </p:sp>
      <p:sp>
        <p:nvSpPr>
          <p:cNvPr id="70" name="Espace réservé du contenu 2"/>
          <p:cNvSpPr txBox="1">
            <a:spLocks/>
          </p:cNvSpPr>
          <p:nvPr/>
        </p:nvSpPr>
        <p:spPr>
          <a:xfrm>
            <a:off x="10272463" y="2438014"/>
            <a:ext cx="288033" cy="392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1</a:t>
            </a:r>
          </a:p>
        </p:txBody>
      </p:sp>
      <p:sp>
        <p:nvSpPr>
          <p:cNvPr id="71" name="Espace réservé du contenu 2"/>
          <p:cNvSpPr txBox="1">
            <a:spLocks/>
          </p:cNvSpPr>
          <p:nvPr/>
        </p:nvSpPr>
        <p:spPr>
          <a:xfrm>
            <a:off x="10272463" y="2830712"/>
            <a:ext cx="288033" cy="393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2</a:t>
            </a:r>
          </a:p>
        </p:txBody>
      </p:sp>
      <p:sp>
        <p:nvSpPr>
          <p:cNvPr id="72" name="Espace réservé du contenu 2"/>
          <p:cNvSpPr txBox="1">
            <a:spLocks/>
          </p:cNvSpPr>
          <p:nvPr/>
        </p:nvSpPr>
        <p:spPr>
          <a:xfrm>
            <a:off x="10277896" y="3224659"/>
            <a:ext cx="288033" cy="3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3</a:t>
            </a:r>
          </a:p>
        </p:txBody>
      </p:sp>
      <p:sp>
        <p:nvSpPr>
          <p:cNvPr id="73" name="Espace réservé du contenu 2"/>
          <p:cNvSpPr txBox="1">
            <a:spLocks/>
          </p:cNvSpPr>
          <p:nvPr/>
        </p:nvSpPr>
        <p:spPr>
          <a:xfrm>
            <a:off x="10277896" y="3621534"/>
            <a:ext cx="288033" cy="391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4</a:t>
            </a:r>
          </a:p>
        </p:txBody>
      </p:sp>
      <p:sp>
        <p:nvSpPr>
          <p:cNvPr id="74" name="Espace réservé du contenu 2"/>
          <p:cNvSpPr txBox="1">
            <a:spLocks/>
          </p:cNvSpPr>
          <p:nvPr/>
        </p:nvSpPr>
        <p:spPr>
          <a:xfrm>
            <a:off x="10275436" y="4018778"/>
            <a:ext cx="288033" cy="39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5</a:t>
            </a:r>
          </a:p>
        </p:txBody>
      </p:sp>
      <p:sp>
        <p:nvSpPr>
          <p:cNvPr id="75" name="Espace réservé du contenu 2"/>
          <p:cNvSpPr txBox="1">
            <a:spLocks/>
          </p:cNvSpPr>
          <p:nvPr/>
        </p:nvSpPr>
        <p:spPr>
          <a:xfrm>
            <a:off x="10275436" y="4411785"/>
            <a:ext cx="288033" cy="395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6</a:t>
            </a:r>
          </a:p>
        </p:txBody>
      </p:sp>
      <p:sp>
        <p:nvSpPr>
          <p:cNvPr id="76" name="Espace réservé du contenu 2"/>
          <p:cNvSpPr txBox="1">
            <a:spLocks/>
          </p:cNvSpPr>
          <p:nvPr/>
        </p:nvSpPr>
        <p:spPr>
          <a:xfrm>
            <a:off x="10280869" y="4806949"/>
            <a:ext cx="288033" cy="387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7</a:t>
            </a:r>
          </a:p>
        </p:txBody>
      </p:sp>
      <p:sp>
        <p:nvSpPr>
          <p:cNvPr id="77" name="Espace réservé du contenu 2"/>
          <p:cNvSpPr txBox="1">
            <a:spLocks/>
          </p:cNvSpPr>
          <p:nvPr/>
        </p:nvSpPr>
        <p:spPr>
          <a:xfrm>
            <a:off x="10280869" y="5203428"/>
            <a:ext cx="288033" cy="377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rgbClr val="7F7F7F"/>
                </a:solidFill>
              </a:rPr>
              <a:t>8</a:t>
            </a:r>
          </a:p>
        </p:txBody>
      </p:sp>
      <p:sp>
        <p:nvSpPr>
          <p:cNvPr id="78" name="Espace réservé du contenu 2"/>
          <p:cNvSpPr txBox="1">
            <a:spLocks/>
          </p:cNvSpPr>
          <p:nvPr/>
        </p:nvSpPr>
        <p:spPr>
          <a:xfrm>
            <a:off x="9359600" y="1988840"/>
            <a:ext cx="2112235" cy="4025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Pattern size</a:t>
            </a:r>
          </a:p>
        </p:txBody>
      </p:sp>
      <p:sp>
        <p:nvSpPr>
          <p:cNvPr id="83" name="Espace réservé du contenu 2"/>
          <p:cNvSpPr txBox="1">
            <a:spLocks/>
          </p:cNvSpPr>
          <p:nvPr/>
        </p:nvSpPr>
        <p:spPr>
          <a:xfrm>
            <a:off x="479376" y="5468678"/>
            <a:ext cx="3038128" cy="6966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b="1" dirty="0" err="1" smtClean="0"/>
              <a:t>Provide</a:t>
            </a:r>
            <a:r>
              <a:rPr lang="fr-FR" sz="1600" b="1" dirty="0" smtClean="0"/>
              <a:t> </a:t>
            </a:r>
            <a:r>
              <a:rPr lang="fr-FR" sz="1600" b="1" dirty="0"/>
              <a:t>information about the </a:t>
            </a:r>
            <a:r>
              <a:rPr lang="fr-FR" sz="1600" b="1" dirty="0" err="1"/>
              <a:t>current</a:t>
            </a:r>
            <a:r>
              <a:rPr lang="fr-FR" sz="1600" b="1" dirty="0"/>
              <a:t> </a:t>
            </a:r>
            <a:r>
              <a:rPr lang="fr-FR" sz="1600" b="1" dirty="0" err="1" smtClean="0"/>
              <a:t>behavior</a:t>
            </a:r>
            <a:r>
              <a:rPr lang="fr-FR" sz="1600" b="1" dirty="0"/>
              <a:t> </a:t>
            </a:r>
            <a:r>
              <a:rPr lang="fr-FR" sz="1600" b="1" dirty="0" err="1" smtClean="0"/>
              <a:t>with</a:t>
            </a:r>
            <a:r>
              <a:rPr lang="fr-FR" sz="1600" b="1" dirty="0" smtClean="0"/>
              <a:t> </a:t>
            </a:r>
            <a:r>
              <a:rPr lang="fr-FR" sz="1600" b="1" dirty="0"/>
              <a:t>regards to steering</a:t>
            </a:r>
          </a:p>
        </p:txBody>
      </p:sp>
      <p:sp>
        <p:nvSpPr>
          <p:cNvPr id="84" name="Espace réservé du contenu 2"/>
          <p:cNvSpPr txBox="1">
            <a:spLocks/>
          </p:cNvSpPr>
          <p:nvPr/>
        </p:nvSpPr>
        <p:spPr>
          <a:xfrm>
            <a:off x="47328" y="5333172"/>
            <a:ext cx="504056" cy="487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G5</a:t>
            </a:r>
            <a:endParaRPr lang="fr-FR" sz="1800" b="1" dirty="0"/>
          </a:p>
        </p:txBody>
      </p:sp>
      <p:cxnSp>
        <p:nvCxnSpPr>
          <p:cNvPr id="87" name="Connecteur droit 86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1428412" y="6356353"/>
            <a:ext cx="393593" cy="365125"/>
          </a:xfrm>
        </p:spPr>
        <p:txBody>
          <a:bodyPr/>
          <a:lstStyle/>
          <a:p>
            <a:fld id="{9F271C62-C696-F043-A0A3-2534A4192E35}" type="slidenum">
              <a:rPr lang="fr-FR" smtClean="0"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829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7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34334" y="4655126"/>
            <a:ext cx="3038128" cy="5326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b="1" dirty="0" err="1" smtClean="0"/>
              <a:t>Implements</a:t>
            </a:r>
            <a:r>
              <a:rPr lang="fr-FR" b="1" dirty="0" smtClean="0"/>
              <a:t> </a:t>
            </a:r>
            <a:r>
              <a:rPr lang="fr-FR" b="1" dirty="0" err="1" smtClean="0"/>
              <a:t>our</a:t>
            </a:r>
            <a:r>
              <a:rPr lang="fr-FR" b="1" dirty="0" smtClean="0"/>
              <a:t> actions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43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</a:t>
            </a:r>
            <a:r>
              <a:rPr lang="fr-FR" dirty="0" smtClean="0"/>
              <a:t>4: A </a:t>
            </a:r>
            <a:r>
              <a:rPr lang="fr-FR" dirty="0" err="1" smtClean="0"/>
              <a:t>tool</a:t>
            </a:r>
            <a:r>
              <a:rPr lang="fr-FR" dirty="0" smtClean="0"/>
              <a:t> for progressive pattern </a:t>
            </a:r>
            <a:r>
              <a:rPr lang="fr-FR" dirty="0" err="1" smtClean="0"/>
              <a:t>mining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6734334" y="1124744"/>
            <a:ext cx="3038128" cy="53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err="1"/>
              <a:t>Follows</a:t>
            </a:r>
            <a:r>
              <a:rPr lang="fr-FR" b="1" dirty="0"/>
              <a:t> </a:t>
            </a:r>
            <a:r>
              <a:rPr lang="fr-FR" b="1" dirty="0" err="1"/>
              <a:t>our</a:t>
            </a:r>
            <a:r>
              <a:rPr lang="fr-FR" b="1" dirty="0"/>
              <a:t> guidelines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Implementing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Progressive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7180174" y="1555015"/>
            <a:ext cx="4896544" cy="649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/>
              <a:t>G1. Use </a:t>
            </a:r>
            <a:r>
              <a:rPr lang="fr-FR" sz="1800" dirty="0" err="1" smtClean="0"/>
              <a:t>episodes</a:t>
            </a:r>
            <a:r>
              <a:rPr lang="fr-FR" sz="1800" dirty="0" smtClean="0"/>
              <a:t> </a:t>
            </a:r>
            <a:r>
              <a:rPr lang="fr-FR" sz="1800" dirty="0" err="1" smtClean="0"/>
              <a:t>rather</a:t>
            </a:r>
            <a:r>
              <a:rPr lang="fr-FR" sz="1800" dirty="0" smtClean="0"/>
              <a:t> </a:t>
            </a:r>
            <a:r>
              <a:rPr lang="fr-FR" sz="1800" dirty="0" err="1" smtClean="0"/>
              <a:t>than</a:t>
            </a:r>
            <a:r>
              <a:rPr lang="fr-FR" sz="1800" dirty="0" smtClean="0"/>
              <a:t> </a:t>
            </a:r>
            <a:r>
              <a:rPr lang="fr-FR" sz="1800" dirty="0" err="1" smtClean="0"/>
              <a:t>sequential</a:t>
            </a: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       patterns</a:t>
            </a:r>
            <a:endParaRPr lang="fr-FR" sz="18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7180174" y="2235375"/>
            <a:ext cx="4896544" cy="3960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/>
              <a:t>G2. Save </a:t>
            </a:r>
            <a:r>
              <a:rPr lang="fr-FR" sz="1800" dirty="0" err="1" smtClean="0"/>
              <a:t>episodes</a:t>
            </a:r>
            <a:r>
              <a:rPr lang="fr-FR" sz="1800" dirty="0" smtClean="0"/>
              <a:t>’ </a:t>
            </a:r>
            <a:r>
              <a:rPr lang="fr-FR" sz="1800" dirty="0"/>
              <a:t>occurrences</a:t>
            </a:r>
            <a:endParaRPr lang="fr-FR" sz="1800" dirty="0" smtClean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7180174" y="2661951"/>
            <a:ext cx="4896544" cy="6561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/>
              <a:t>G3. </a:t>
            </a:r>
            <a:r>
              <a:rPr lang="fr-FR" sz="1800" dirty="0" err="1" smtClean="0"/>
              <a:t>Give</a:t>
            </a:r>
            <a:r>
              <a:rPr lang="fr-FR" sz="1800" dirty="0" smtClean="0"/>
              <a:t> </a:t>
            </a:r>
            <a:r>
              <a:rPr lang="fr-FR" sz="1800" dirty="0"/>
              <a:t>the </a:t>
            </a:r>
            <a:r>
              <a:rPr lang="fr-FR" sz="1800" dirty="0" err="1"/>
              <a:t>ability</a:t>
            </a:r>
            <a:r>
              <a:rPr lang="fr-FR" sz="1800" dirty="0"/>
              <a:t> to </a:t>
            </a:r>
            <a:r>
              <a:rPr lang="fr-FR" sz="1800" dirty="0" err="1"/>
              <a:t>steer</a:t>
            </a:r>
            <a:r>
              <a:rPr lang="fr-FR" sz="1800" dirty="0"/>
              <a:t> on pattern</a:t>
            </a:r>
            <a:r>
              <a:rPr lang="fr-FR" sz="1800" dirty="0" smtClean="0"/>
              <a:t>,</a:t>
            </a:r>
            <a:br>
              <a:rPr lang="fr-FR" sz="1800" dirty="0" smtClean="0"/>
            </a:br>
            <a:r>
              <a:rPr lang="fr-FR" sz="1800" dirty="0" smtClean="0"/>
              <a:t>       </a:t>
            </a:r>
            <a:r>
              <a:rPr lang="fr-FR" sz="1800" dirty="0" err="1" smtClean="0"/>
              <a:t>sequence</a:t>
            </a:r>
            <a:r>
              <a:rPr lang="fr-FR" sz="1800" dirty="0" smtClean="0"/>
              <a:t> </a:t>
            </a:r>
            <a:r>
              <a:rPr lang="fr-FR" sz="1800" dirty="0"/>
              <a:t>and time</a:t>
            </a:r>
            <a:endParaRPr lang="fr-FR" sz="1800" dirty="0" smtClean="0"/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7180174" y="3348621"/>
            <a:ext cx="4896544" cy="4099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/>
              <a:t>G4. Use </a:t>
            </a:r>
            <a:r>
              <a:rPr lang="fr-FR" sz="1800" dirty="0"/>
              <a:t>a </a:t>
            </a:r>
            <a:r>
              <a:rPr lang="fr-FR" sz="1800" dirty="0" err="1"/>
              <a:t>breadth</a:t>
            </a:r>
            <a:r>
              <a:rPr lang="fr-FR" sz="1800" dirty="0"/>
              <a:t>-first Apriori-</a:t>
            </a:r>
            <a:r>
              <a:rPr lang="fr-FR" sz="1800" dirty="0" err="1"/>
              <a:t>like</a:t>
            </a:r>
            <a:r>
              <a:rPr lang="fr-FR" sz="1800" dirty="0"/>
              <a:t> </a:t>
            </a:r>
            <a:r>
              <a:rPr lang="fr-FR" sz="1800" dirty="0" err="1"/>
              <a:t>strategy</a:t>
            </a:r>
            <a:endParaRPr lang="fr-FR" sz="1800" dirty="0" smtClean="0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7180174" y="3789040"/>
            <a:ext cx="4896544" cy="6561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/>
              <a:t>G5. </a:t>
            </a:r>
            <a:r>
              <a:rPr lang="fr-FR" sz="1800" dirty="0" err="1" smtClean="0"/>
              <a:t>Provide</a:t>
            </a:r>
            <a:r>
              <a:rPr lang="fr-FR" sz="1800" dirty="0" smtClean="0"/>
              <a:t> </a:t>
            </a:r>
            <a:r>
              <a:rPr lang="fr-FR" sz="1800" dirty="0"/>
              <a:t>information about the </a:t>
            </a:r>
            <a:r>
              <a:rPr lang="fr-FR" sz="1800" dirty="0" err="1" smtClean="0"/>
              <a:t>current</a:t>
            </a:r>
            <a:r>
              <a:rPr lang="fr-FR" sz="1800" dirty="0"/>
              <a:t/>
            </a:r>
            <a:br>
              <a:rPr lang="fr-FR" sz="1800" dirty="0"/>
            </a:br>
            <a:r>
              <a:rPr lang="fr-FR" sz="1800" dirty="0" smtClean="0"/>
              <a:t>       </a:t>
            </a:r>
            <a:r>
              <a:rPr lang="fr-FR" sz="1800" dirty="0" err="1" smtClean="0"/>
              <a:t>behavior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/>
              <a:t>regards to steering</a:t>
            </a:r>
          </a:p>
        </p:txBody>
      </p: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7186876" y="5085184"/>
            <a:ext cx="3889706" cy="4467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/>
              <a:t>A1. </a:t>
            </a:r>
            <a:r>
              <a:rPr lang="fr-FR" sz="1800" dirty="0" err="1" smtClean="0"/>
              <a:t>Modify</a:t>
            </a:r>
            <a:r>
              <a:rPr lang="fr-FR" sz="1800" dirty="0" smtClean="0"/>
              <a:t> data</a:t>
            </a:r>
            <a:endParaRPr lang="fr-FR" sz="1800" dirty="0"/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7186876" y="5469227"/>
            <a:ext cx="3889706" cy="4467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/>
              <a:t>A2. </a:t>
            </a:r>
            <a:r>
              <a:rPr lang="fr-FR" sz="1800" dirty="0" err="1" smtClean="0"/>
              <a:t>Constrain</a:t>
            </a:r>
            <a:r>
              <a:rPr lang="fr-FR" sz="1800" dirty="0" smtClean="0"/>
              <a:t> </a:t>
            </a:r>
            <a:r>
              <a:rPr lang="fr-FR" sz="1800" dirty="0" err="1" smtClean="0"/>
              <a:t>algorithm</a:t>
            </a:r>
            <a:r>
              <a:rPr lang="fr-FR" sz="1800" dirty="0" smtClean="0"/>
              <a:t> on data</a:t>
            </a:r>
            <a:endParaRPr lang="fr-FR" sz="1800" dirty="0"/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7186876" y="5853270"/>
            <a:ext cx="3889706" cy="4467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/>
              <a:t>A3. </a:t>
            </a:r>
            <a:r>
              <a:rPr lang="fr-FR" sz="1800" dirty="0" err="1" smtClean="0"/>
              <a:t>Constrain</a:t>
            </a:r>
            <a:r>
              <a:rPr lang="fr-FR" sz="1800" dirty="0" smtClean="0"/>
              <a:t> </a:t>
            </a:r>
            <a:r>
              <a:rPr lang="fr-FR" sz="1800" dirty="0" err="1" smtClean="0"/>
              <a:t>algorithm</a:t>
            </a:r>
            <a:r>
              <a:rPr lang="fr-FR" sz="1800" dirty="0" smtClean="0"/>
              <a:t> on </a:t>
            </a:r>
            <a:r>
              <a:rPr lang="fr-FR" sz="1800" dirty="0" err="1" smtClean="0"/>
              <a:t>results</a:t>
            </a:r>
            <a:endParaRPr lang="fr-FR" sz="1800" dirty="0"/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7186876" y="6237312"/>
            <a:ext cx="3889706" cy="4467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/>
              <a:t>A4. Change </a:t>
            </a:r>
            <a:r>
              <a:rPr lang="fr-FR" sz="1800" dirty="0" err="1" smtClean="0"/>
              <a:t>parameters</a:t>
            </a:r>
            <a:endParaRPr lang="fr-FR" sz="1800" dirty="0"/>
          </a:p>
        </p:txBody>
      </p:sp>
      <p:pic>
        <p:nvPicPr>
          <p:cNvPr id="19" name="Espace réservé du contenu 1" descr="PPM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r="-81"/>
          <a:stretch/>
        </p:blipFill>
        <p:spPr>
          <a:xfrm>
            <a:off x="609600" y="1230409"/>
            <a:ext cx="5567248" cy="3153830"/>
          </a:xfrm>
          <a:prstGeom prst="rect">
            <a:avLst/>
          </a:prstGeom>
        </p:spPr>
      </p:pic>
      <p:sp>
        <p:nvSpPr>
          <p:cNvPr id="22" name="Espace réservé du contenu 2"/>
          <p:cNvSpPr txBox="1">
            <a:spLocks/>
          </p:cNvSpPr>
          <p:nvPr/>
        </p:nvSpPr>
        <p:spPr>
          <a:xfrm>
            <a:off x="653821" y="5187779"/>
            <a:ext cx="4896544" cy="43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/>
              <a:t>w</a:t>
            </a:r>
            <a:r>
              <a:rPr lang="fr-FR" sz="1800" dirty="0" smtClean="0"/>
              <a:t>eb-</a:t>
            </a:r>
            <a:r>
              <a:rPr lang="fr-FR" sz="1800" dirty="0" err="1" smtClean="0"/>
              <a:t>based</a:t>
            </a:r>
            <a:endParaRPr lang="fr-FR" sz="1800" dirty="0"/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653821" y="5619827"/>
            <a:ext cx="4896544" cy="4320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/>
              <a:t>c</a:t>
            </a:r>
            <a:r>
              <a:rPr lang="fr-FR" sz="1800" dirty="0" err="1" smtClean="0"/>
              <a:t>lient-server</a:t>
            </a:r>
            <a:endParaRPr lang="fr-FR" sz="1800" dirty="0"/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653821" y="4655126"/>
            <a:ext cx="4938123" cy="53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PPMT (Progressive Pattern </a:t>
            </a:r>
            <a:r>
              <a:rPr lang="fr-FR" b="1" dirty="0" err="1" smtClean="0"/>
              <a:t>Mining</a:t>
            </a:r>
            <a:r>
              <a:rPr lang="fr-FR" b="1" dirty="0" smtClean="0"/>
              <a:t> </a:t>
            </a:r>
            <a:r>
              <a:rPr lang="fr-FR" b="1" dirty="0" err="1" smtClean="0"/>
              <a:t>Tool</a:t>
            </a:r>
            <a:r>
              <a:rPr lang="fr-FR" b="1" dirty="0" smtClean="0"/>
              <a:t>)</a:t>
            </a:r>
            <a:endParaRPr lang="fr-FR" b="1" dirty="0"/>
          </a:p>
        </p:txBody>
      </p:sp>
      <p:cxnSp>
        <p:nvCxnSpPr>
          <p:cNvPr id="25" name="Connecteur droit 24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9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3" grpId="0"/>
      <p:bldP spid="14" grpId="0"/>
      <p:bldP spid="15" grpId="0"/>
      <p:bldP spid="20" grpId="0"/>
      <p:bldP spid="21" grpId="0"/>
      <p:bldP spid="28" grpId="0"/>
      <p:bldP spid="29" grpId="0"/>
      <p:bldP spid="30" grpId="0"/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 descr="PPMT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r="-81"/>
          <a:stretch/>
        </p:blipFill>
        <p:spPr>
          <a:xfrm>
            <a:off x="843643" y="893063"/>
            <a:ext cx="10427607" cy="5907209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44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9336" y="404664"/>
            <a:ext cx="12072664" cy="648072"/>
          </a:xfrm>
        </p:spPr>
        <p:txBody>
          <a:bodyPr/>
          <a:lstStyle/>
          <a:p>
            <a:r>
              <a:rPr lang="fr-FR" dirty="0" err="1" smtClean="0"/>
              <a:t>PPMT’s</a:t>
            </a:r>
            <a:r>
              <a:rPr lang="fr-FR" dirty="0" smtClean="0"/>
              <a:t> user interface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Implementing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Progressive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6" name="Espace réservé du contenu 1" descr="PPM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t="5306" r="76510"/>
          <a:stretch/>
        </p:blipFill>
        <p:spPr>
          <a:xfrm>
            <a:off x="843643" y="1206500"/>
            <a:ext cx="2452008" cy="5593772"/>
          </a:xfrm>
          <a:prstGeom prst="rect">
            <a:avLst/>
          </a:prstGeom>
        </p:spPr>
      </p:pic>
      <p:pic>
        <p:nvPicPr>
          <p:cNvPr id="27" name="Espace réservé du contenu 1" descr="PPM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7" t="5306" r="23182"/>
          <a:stretch/>
        </p:blipFill>
        <p:spPr>
          <a:xfrm>
            <a:off x="3270250" y="1206500"/>
            <a:ext cx="5578475" cy="5593772"/>
          </a:xfrm>
          <a:prstGeom prst="rect">
            <a:avLst/>
          </a:prstGeom>
        </p:spPr>
      </p:pic>
      <p:pic>
        <p:nvPicPr>
          <p:cNvPr id="28" name="Espace réservé du contenu 1" descr="PPM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4" t="5190" r="-80"/>
          <a:stretch/>
        </p:blipFill>
        <p:spPr>
          <a:xfrm>
            <a:off x="8826500" y="1196340"/>
            <a:ext cx="2444750" cy="5600590"/>
          </a:xfrm>
          <a:prstGeom prst="rect">
            <a:avLst/>
          </a:prstGeom>
        </p:spPr>
      </p:pic>
      <p:pic>
        <p:nvPicPr>
          <p:cNvPr id="31" name="Espace réservé du contenu 1" descr="PPM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4" t="5190" r="-80" b="69003"/>
          <a:stretch/>
        </p:blipFill>
        <p:spPr>
          <a:xfrm>
            <a:off x="8826500" y="1199682"/>
            <a:ext cx="2444750" cy="1524468"/>
          </a:xfrm>
          <a:prstGeom prst="rect">
            <a:avLst/>
          </a:prstGeom>
        </p:spPr>
      </p:pic>
      <p:pic>
        <p:nvPicPr>
          <p:cNvPr id="32" name="Espace réservé du contenu 1" descr="PPM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4" t="43282" r="-80"/>
          <a:stretch/>
        </p:blipFill>
        <p:spPr>
          <a:xfrm>
            <a:off x="8826500" y="3445099"/>
            <a:ext cx="2444750" cy="3350445"/>
          </a:xfrm>
          <a:prstGeom prst="rect">
            <a:avLst/>
          </a:prstGeom>
        </p:spPr>
      </p:pic>
      <p:pic>
        <p:nvPicPr>
          <p:cNvPr id="3" name="Image 2" descr="eventTypesPPM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" t="8704" r="-1" b="5422"/>
          <a:stretch/>
        </p:blipFill>
        <p:spPr>
          <a:xfrm>
            <a:off x="895549" y="1737278"/>
            <a:ext cx="2357310" cy="4262613"/>
          </a:xfrm>
          <a:prstGeom prst="rect">
            <a:avLst/>
          </a:prstGeom>
        </p:spPr>
      </p:pic>
      <p:pic>
        <p:nvPicPr>
          <p:cNvPr id="19" name="Image 18" descr="eventTypesPPM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" t="2898" r="13771" b="91295"/>
          <a:stretch/>
        </p:blipFill>
        <p:spPr>
          <a:xfrm>
            <a:off x="878129" y="1392474"/>
            <a:ext cx="2354136" cy="334127"/>
          </a:xfrm>
          <a:prstGeom prst="rect">
            <a:avLst/>
          </a:prstGeom>
        </p:spPr>
      </p:pic>
      <p:pic>
        <p:nvPicPr>
          <p:cNvPr id="20" name="Image 19" descr="usersPPM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t="7666" r="-4" b="611"/>
          <a:stretch/>
        </p:blipFill>
        <p:spPr>
          <a:xfrm>
            <a:off x="911424" y="1678846"/>
            <a:ext cx="2341435" cy="4517520"/>
          </a:xfrm>
          <a:prstGeom prst="rect">
            <a:avLst/>
          </a:prstGeom>
        </p:spPr>
      </p:pic>
      <p:pic>
        <p:nvPicPr>
          <p:cNvPr id="5" name="Image 4" descr="usersPPM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t="3972" r="16051" b="91458"/>
          <a:stretch/>
        </p:blipFill>
        <p:spPr>
          <a:xfrm>
            <a:off x="878129" y="1454974"/>
            <a:ext cx="2354136" cy="271628"/>
          </a:xfrm>
          <a:prstGeom prst="rect">
            <a:avLst/>
          </a:prstGeom>
        </p:spPr>
      </p:pic>
      <p:cxnSp>
        <p:nvCxnSpPr>
          <p:cNvPr id="22" name="Connecteur droit 21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8610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45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COCoNotes </a:t>
            </a:r>
            <a:r>
              <a:rPr lang="fr-FR" dirty="0" err="1" smtClean="0"/>
              <a:t>dataset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Implementing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Progressive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Image 1" descr="cocono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1989506"/>
            <a:ext cx="7331487" cy="34557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309749" y="1988840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+mj-lt"/>
              </a:rPr>
              <a:t>Video</a:t>
            </a:r>
            <a:r>
              <a:rPr lang="fr-FR" dirty="0" smtClean="0">
                <a:latin typeface="+mj-lt"/>
              </a:rPr>
              <a:t> annotation </a:t>
            </a:r>
            <a:r>
              <a:rPr lang="fr-FR" dirty="0" err="1" smtClean="0">
                <a:latin typeface="+mj-lt"/>
              </a:rPr>
              <a:t>platform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activity</a:t>
            </a:r>
            <a:endParaRPr lang="fr-FR" dirty="0"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9749" y="2589173"/>
            <a:ext cx="383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latin typeface="+mj-lt"/>
              </a:rPr>
              <a:t>September</a:t>
            </a:r>
            <a:r>
              <a:rPr lang="fr-FR" dirty="0" smtClean="0">
                <a:latin typeface="+mj-lt"/>
              </a:rPr>
              <a:t> 2016 to </a:t>
            </a:r>
            <a:r>
              <a:rPr lang="fr-FR" dirty="0" err="1" smtClean="0">
                <a:latin typeface="+mj-lt"/>
              </a:rPr>
              <a:t>January</a:t>
            </a:r>
            <a:r>
              <a:rPr lang="fr-FR" dirty="0" smtClean="0">
                <a:latin typeface="+mj-lt"/>
              </a:rPr>
              <a:t> 2017</a:t>
            </a:r>
            <a:endParaRPr lang="fr-FR" dirty="0"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9749" y="3789838"/>
            <a:ext cx="357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201 000 </a:t>
            </a:r>
            <a:r>
              <a:rPr lang="fr-FR" dirty="0" err="1" smtClean="0">
                <a:latin typeface="+mj-lt"/>
              </a:rPr>
              <a:t>events</a:t>
            </a:r>
            <a:r>
              <a:rPr lang="fr-FR" dirty="0" smtClean="0">
                <a:latin typeface="+mj-lt"/>
              </a:rPr>
              <a:t>, 32 </a:t>
            </a:r>
            <a:r>
              <a:rPr lang="fr-FR" dirty="0" err="1" smtClean="0">
                <a:latin typeface="+mj-lt"/>
              </a:rPr>
              <a:t>event</a:t>
            </a:r>
            <a:r>
              <a:rPr lang="fr-FR" dirty="0" smtClean="0">
                <a:latin typeface="+mj-lt"/>
              </a:rPr>
              <a:t> types</a:t>
            </a:r>
            <a:endParaRPr lang="fr-FR" dirty="0"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95400" y="4350003"/>
            <a:ext cx="218521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>
                <a:latin typeface="+mj-lt"/>
              </a:rPr>
              <a:t>login</a:t>
            </a:r>
          </a:p>
          <a:p>
            <a:pPr marL="285750" indent="-285750">
              <a:buFont typeface="Wingdings" charset="2"/>
              <a:buChar char="Ø"/>
            </a:pPr>
            <a:r>
              <a:rPr lang="fr-FR" dirty="0" err="1" smtClean="0">
                <a:latin typeface="+mj-lt"/>
              </a:rPr>
              <a:t>selectVideo</a:t>
            </a:r>
            <a:endParaRPr lang="fr-FR" dirty="0" smtClean="0">
              <a:latin typeface="+mj-lt"/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dirty="0" err="1" smtClean="0">
                <a:latin typeface="+mj-lt"/>
              </a:rPr>
              <a:t>play</a:t>
            </a:r>
            <a:endParaRPr lang="fr-FR" dirty="0" smtClean="0">
              <a:latin typeface="+mj-lt"/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dirty="0" err="1" smtClean="0">
                <a:latin typeface="+mj-lt"/>
              </a:rPr>
              <a:t>addAnnotation</a:t>
            </a:r>
            <a:endParaRPr lang="fr-FR" dirty="0">
              <a:latin typeface="+mj-lt"/>
            </a:endParaRPr>
          </a:p>
          <a:p>
            <a:pPr marL="285750" indent="-285750">
              <a:buFont typeface="Wingdings" charset="2"/>
              <a:buChar char="Ø"/>
            </a:pPr>
            <a:r>
              <a:rPr lang="fr-FR" dirty="0" smtClean="0">
                <a:latin typeface="+mj-lt"/>
              </a:rPr>
              <a:t>pause</a:t>
            </a:r>
          </a:p>
          <a:p>
            <a:pPr marL="285750" indent="-285750">
              <a:buFont typeface="Wingdings" charset="2"/>
              <a:buChar char="Ø"/>
            </a:pPr>
            <a:r>
              <a:rPr lang="mr-IN" dirty="0" smtClean="0">
                <a:latin typeface="+mj-lt"/>
              </a:rPr>
              <a:t>…</a:t>
            </a:r>
            <a:endParaRPr lang="fr-FR" dirty="0">
              <a:latin typeface="+mj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13662" y="3189506"/>
            <a:ext cx="117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211 </a:t>
            </a:r>
            <a:r>
              <a:rPr lang="fr-FR" dirty="0" err="1" smtClean="0">
                <a:latin typeface="+mj-lt"/>
              </a:rPr>
              <a:t>users</a:t>
            </a:r>
            <a:endParaRPr lang="fr-FR" dirty="0">
              <a:latin typeface="+mj-lt"/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324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46</a:t>
            </a:fld>
            <a:endParaRPr lang="fr-FR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Using</a:t>
            </a:r>
            <a:r>
              <a:rPr lang="fr-FR" dirty="0" smtClean="0"/>
              <a:t> PPMT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-16703" y="290"/>
            <a:ext cx="2278059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1356" y="2"/>
            <a:ext cx="2289477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912424" y="2"/>
            <a:ext cx="2279576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0834" y="2"/>
            <a:ext cx="5361591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3.2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Implementing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Progressive Pattern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Mining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" name="CustomFu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633" b="4475"/>
          <a:stretch/>
        </p:blipFill>
        <p:spPr>
          <a:xfrm>
            <a:off x="5399" y="476672"/>
            <a:ext cx="12192000" cy="62333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56242" y="479789"/>
            <a:ext cx="792088" cy="284915"/>
          </a:xfrm>
          <a:prstGeom prst="rect">
            <a:avLst/>
          </a:prstGeom>
          <a:solidFill>
            <a:srgbClr val="0A4B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1347061" y="494606"/>
            <a:ext cx="792088" cy="284915"/>
          </a:xfrm>
          <a:prstGeom prst="rect">
            <a:avLst/>
          </a:prstGeom>
          <a:solidFill>
            <a:srgbClr val="10799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/>
        </p:nvCxnSpPr>
        <p:spPr>
          <a:xfrm>
            <a:off x="4548909" y="308703"/>
            <a:ext cx="535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9449" y="2492896"/>
            <a:ext cx="2802789" cy="421561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1712624" y="3956147"/>
            <a:ext cx="288033" cy="21602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9378015" y="813621"/>
            <a:ext cx="2802789" cy="148296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0633366" y="2747818"/>
            <a:ext cx="1527775" cy="20509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9359449" y="4102902"/>
            <a:ext cx="2821355" cy="1929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843896" y="3573016"/>
            <a:ext cx="6515553" cy="74498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843896" y="1052736"/>
            <a:ext cx="6515553" cy="57606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2843896" y="1916832"/>
            <a:ext cx="6515553" cy="240116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7334419" y="1049110"/>
            <a:ext cx="613438" cy="2196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9378015" y="804920"/>
            <a:ext cx="2802789" cy="158691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317500" y="2315618"/>
            <a:ext cx="11546417" cy="25421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711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0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12" grpId="0" animBg="1"/>
      <p:bldP spid="15" grpId="0" animBg="1"/>
      <p:bldP spid="15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fr-FR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Visual Analytics to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/>
              <a:t>Interaction 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Sequential</a:t>
            </a:r>
            <a:r>
              <a:rPr lang="fr-FR" dirty="0" smtClean="0"/>
              <a:t> Pattern </a:t>
            </a:r>
            <a:r>
              <a:rPr lang="fr-FR" dirty="0"/>
              <a:t>Mining and Progressive Visual Analytics</a:t>
            </a:r>
          </a:p>
          <a:p>
            <a:pPr marL="800100" lvl="1" indent="-3429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Contributions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Clarifying</a:t>
            </a:r>
            <a:r>
              <a:rPr lang="fr-FR" dirty="0" smtClean="0"/>
              <a:t> interaction </a:t>
            </a:r>
            <a:r>
              <a:rPr lang="fr-FR" dirty="0"/>
              <a:t>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Implementing</a:t>
            </a:r>
            <a:r>
              <a:rPr lang="fr-FR" dirty="0" smtClean="0"/>
              <a:t> </a:t>
            </a:r>
            <a:r>
              <a:rPr lang="fr-FR" dirty="0"/>
              <a:t>Progressive Pattern Mining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b="1" dirty="0" err="1"/>
              <a:t>Evaluating</a:t>
            </a:r>
            <a:r>
              <a:rPr lang="fr-FR" b="1" dirty="0"/>
              <a:t> the impact of </a:t>
            </a:r>
            <a:r>
              <a:rPr lang="fr-FR" b="1" dirty="0" err="1"/>
              <a:t>progressiveness</a:t>
            </a:r>
            <a:r>
              <a:rPr lang="fr-FR" b="1" dirty="0"/>
              <a:t> on </a:t>
            </a:r>
            <a:r>
              <a:rPr lang="fr-FR" b="1" dirty="0" err="1"/>
              <a:t>analysis</a:t>
            </a:r>
            <a:r>
              <a:rPr lang="fr-FR" b="1" dirty="0"/>
              <a:t> </a:t>
            </a:r>
            <a:r>
              <a:rPr lang="fr-FR" b="1" dirty="0" err="1"/>
              <a:t>tasks</a:t>
            </a:r>
            <a:endParaRPr lang="fr-FR" b="1" dirty="0"/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BFBFBF"/>
                </a:solidFill>
              </a:rPr>
              <a:t>Conclusion and Discussion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dirty="0" smtClean="0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905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</a:t>
            </a:r>
            <a:r>
              <a:rPr lang="fr-FR" dirty="0"/>
              <a:t>. </a:t>
            </a:r>
            <a:r>
              <a:rPr lang="fr-FR" dirty="0" smtClean="0"/>
              <a:t>5: A user </a:t>
            </a:r>
            <a:r>
              <a:rPr lang="fr-FR" dirty="0" err="1" smtClean="0"/>
              <a:t>study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progressive </a:t>
            </a:r>
            <a:r>
              <a:rPr lang="fr-FR" dirty="0" err="1" smtClean="0"/>
              <a:t>tool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28800"/>
            <a:ext cx="10972800" cy="419373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/>
              <a:t>Objective: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r>
              <a:rPr lang="fr-FR" dirty="0" smtClean="0"/>
              <a:t> interaction </a:t>
            </a:r>
            <a:r>
              <a:rPr lang="fr-FR" dirty="0" err="1" smtClean="0"/>
              <a:t>between</a:t>
            </a:r>
            <a:r>
              <a:rPr lang="fr-FR" dirty="0" smtClean="0"/>
              <a:t> a </a:t>
            </a:r>
            <a:r>
              <a:rPr lang="fr-FR" dirty="0" err="1" smtClean="0"/>
              <a:t>human</a:t>
            </a:r>
            <a:r>
              <a:rPr lang="fr-FR" dirty="0" smtClean="0"/>
              <a:t> and a progressive </a:t>
            </a:r>
            <a:r>
              <a:rPr lang="fr-FR" dirty="0" err="1" smtClean="0"/>
              <a:t>algorithm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48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16702" y="290"/>
            <a:ext cx="21522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5561" y="2"/>
            <a:ext cx="2160240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5802" y="2"/>
            <a:ext cx="5760639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Evaluating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the impact of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progressiveness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on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analysis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tasks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167539" y="3068960"/>
            <a:ext cx="5936573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answer</a:t>
            </a:r>
            <a:r>
              <a:rPr lang="fr-FR" sz="1800" dirty="0" smtClean="0"/>
              <a:t> time, </a:t>
            </a:r>
            <a:r>
              <a:rPr lang="fr-FR" sz="1800" dirty="0" err="1" smtClean="0"/>
              <a:t>correctness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results</a:t>
            </a:r>
            <a:endParaRPr lang="fr-FR" sz="1800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609600" y="2564904"/>
            <a:ext cx="10972800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A: How </a:t>
            </a:r>
            <a:r>
              <a:rPr lang="fr-FR" b="1" dirty="0" err="1"/>
              <a:t>does</a:t>
            </a:r>
            <a:r>
              <a:rPr lang="fr-FR" b="1" dirty="0"/>
              <a:t> </a:t>
            </a:r>
            <a:r>
              <a:rPr lang="fr-FR" b="1" dirty="0" smtClean="0"/>
              <a:t>interaction </a:t>
            </a:r>
            <a:r>
              <a:rPr lang="fr-FR" b="1" dirty="0" err="1"/>
              <a:t>with</a:t>
            </a:r>
            <a:r>
              <a:rPr lang="fr-FR" b="1" dirty="0"/>
              <a:t> the </a:t>
            </a:r>
            <a:r>
              <a:rPr lang="fr-FR" b="1" dirty="0" err="1"/>
              <a:t>algorithm</a:t>
            </a:r>
            <a:r>
              <a:rPr lang="fr-FR" b="1" dirty="0"/>
              <a:t> impact the </a:t>
            </a:r>
            <a:r>
              <a:rPr lang="fr-FR" b="1" dirty="0" err="1"/>
              <a:t>analysis</a:t>
            </a:r>
            <a:r>
              <a:rPr lang="fr-FR" b="1" dirty="0"/>
              <a:t> </a:t>
            </a:r>
            <a:r>
              <a:rPr lang="fr-FR" b="1" dirty="0" err="1"/>
              <a:t>process</a:t>
            </a:r>
            <a:r>
              <a:rPr lang="fr-FR" b="1" dirty="0"/>
              <a:t>?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609600" y="4725144"/>
            <a:ext cx="10972800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B: How </a:t>
            </a:r>
            <a:r>
              <a:rPr lang="fr-FR" b="1" dirty="0"/>
              <a:t>are the </a:t>
            </a:r>
            <a:r>
              <a:rPr lang="fr-FR" b="1" dirty="0" err="1"/>
              <a:t>different</a:t>
            </a:r>
            <a:r>
              <a:rPr lang="fr-FR" b="1" dirty="0"/>
              <a:t> interactions </a:t>
            </a:r>
            <a:r>
              <a:rPr lang="fr-FR" b="1" dirty="0" err="1"/>
              <a:t>perceived</a:t>
            </a:r>
            <a:r>
              <a:rPr lang="fr-FR" b="1" dirty="0"/>
              <a:t> by the </a:t>
            </a:r>
            <a:r>
              <a:rPr lang="fr-FR" b="1" dirty="0" err="1"/>
              <a:t>analysts</a:t>
            </a:r>
            <a:r>
              <a:rPr lang="fr-FR" b="1" dirty="0"/>
              <a:t>?</a:t>
            </a:r>
          </a:p>
        </p:txBody>
      </p:sp>
      <p:sp>
        <p:nvSpPr>
          <p:cNvPr id="49" name="Espace réservé du contenu 2"/>
          <p:cNvSpPr txBox="1">
            <a:spLocks/>
          </p:cNvSpPr>
          <p:nvPr/>
        </p:nvSpPr>
        <p:spPr>
          <a:xfrm>
            <a:off x="1161587" y="3471341"/>
            <a:ext cx="7310677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hypothesis</a:t>
            </a:r>
            <a:r>
              <a:rPr lang="fr-FR" sz="1800" dirty="0" smtClean="0"/>
              <a:t> 1: steering leads to </a:t>
            </a:r>
            <a:r>
              <a:rPr lang="fr-FR" sz="1800" dirty="0" err="1" smtClean="0"/>
              <a:t>faster</a:t>
            </a:r>
            <a:r>
              <a:rPr lang="fr-FR" sz="1800" dirty="0" smtClean="0"/>
              <a:t> </a:t>
            </a:r>
            <a:r>
              <a:rPr lang="fr-FR" sz="1800" dirty="0" err="1" smtClean="0"/>
              <a:t>answers</a:t>
            </a:r>
            <a:endParaRPr lang="fr-FR" sz="1800" dirty="0"/>
          </a:p>
        </p:txBody>
      </p:sp>
      <p:sp>
        <p:nvSpPr>
          <p:cNvPr id="50" name="Espace réservé du contenu 2"/>
          <p:cNvSpPr txBox="1">
            <a:spLocks/>
          </p:cNvSpPr>
          <p:nvPr/>
        </p:nvSpPr>
        <p:spPr>
          <a:xfrm>
            <a:off x="1164563" y="3861048"/>
            <a:ext cx="8747861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hypothesis</a:t>
            </a:r>
            <a:r>
              <a:rPr lang="fr-FR" sz="1800" dirty="0" smtClean="0"/>
              <a:t> 2: </a:t>
            </a:r>
            <a:r>
              <a:rPr lang="fr-FR" sz="1800" dirty="0" err="1" smtClean="0"/>
              <a:t>correctness</a:t>
            </a:r>
            <a:r>
              <a:rPr lang="fr-FR" sz="1800" dirty="0" smtClean="0"/>
              <a:t> of </a:t>
            </a:r>
            <a:r>
              <a:rPr lang="fr-FR" sz="1800" dirty="0" err="1" smtClean="0"/>
              <a:t>results</a:t>
            </a:r>
            <a:r>
              <a:rPr lang="fr-FR" sz="1800" dirty="0" smtClean="0"/>
              <a:t> </a:t>
            </a:r>
            <a:r>
              <a:rPr lang="fr-FR" sz="1800" dirty="0" err="1" smtClean="0"/>
              <a:t>should</a:t>
            </a:r>
            <a:r>
              <a:rPr lang="fr-FR" sz="1800" dirty="0" smtClean="0"/>
              <a:t> not </a:t>
            </a:r>
            <a:r>
              <a:rPr lang="fr-FR" sz="1800" dirty="0" err="1" smtClean="0"/>
              <a:t>depend</a:t>
            </a:r>
            <a:r>
              <a:rPr lang="fr-FR" sz="1800" dirty="0" smtClean="0"/>
              <a:t> on steering</a:t>
            </a:r>
            <a:endParaRPr lang="fr-FR" sz="1800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1167539" y="5144517"/>
            <a:ext cx="5936573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usefulness</a:t>
            </a:r>
            <a:r>
              <a:rPr lang="fr-FR" sz="1800" dirty="0" smtClean="0"/>
              <a:t>, </a:t>
            </a:r>
            <a:r>
              <a:rPr lang="fr-FR" sz="1800" dirty="0" err="1" smtClean="0"/>
              <a:t>intuitiveness</a:t>
            </a:r>
            <a:endParaRPr lang="fr-FR" sz="1800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1164563" y="5494172"/>
            <a:ext cx="7310677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hypothesis</a:t>
            </a:r>
            <a:r>
              <a:rPr lang="fr-FR" sz="1800" dirty="0" smtClean="0"/>
              <a:t> 3: steering </a:t>
            </a:r>
            <a:r>
              <a:rPr lang="fr-FR" sz="1800" dirty="0" err="1" smtClean="0"/>
              <a:t>helps</a:t>
            </a:r>
            <a:r>
              <a:rPr lang="fr-FR" sz="1800" dirty="0" smtClean="0"/>
              <a:t> feeling in control of the </a:t>
            </a:r>
            <a:r>
              <a:rPr lang="fr-FR" sz="1800" dirty="0" err="1" smtClean="0"/>
              <a:t>algorithm</a:t>
            </a:r>
            <a:endParaRPr lang="fr-FR" sz="1800" dirty="0"/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1161587" y="5856258"/>
            <a:ext cx="8030757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hypothesis</a:t>
            </a:r>
            <a:r>
              <a:rPr lang="fr-FR" sz="1800" dirty="0" smtClean="0"/>
              <a:t> 4: </a:t>
            </a:r>
            <a:r>
              <a:rPr lang="fr-FR" sz="1800" dirty="0" err="1" smtClean="0"/>
              <a:t>modifying</a:t>
            </a:r>
            <a:r>
              <a:rPr lang="fr-FR" sz="1800" dirty="0" smtClean="0"/>
              <a:t> the data </a:t>
            </a:r>
            <a:r>
              <a:rPr lang="fr-FR" sz="1800" dirty="0" err="1" smtClean="0"/>
              <a:t>contributes</a:t>
            </a:r>
            <a:r>
              <a:rPr lang="fr-FR" sz="1800" dirty="0" smtClean="0"/>
              <a:t> to </a:t>
            </a:r>
            <a:r>
              <a:rPr lang="fr-FR" sz="1800" dirty="0" err="1" smtClean="0"/>
              <a:t>find</a:t>
            </a:r>
            <a:r>
              <a:rPr lang="fr-FR" sz="1800" dirty="0" smtClean="0"/>
              <a:t> </a:t>
            </a:r>
            <a:r>
              <a:rPr lang="fr-FR" sz="1800" dirty="0" err="1" smtClean="0"/>
              <a:t>useful</a:t>
            </a:r>
            <a:r>
              <a:rPr lang="fr-FR" sz="1800" dirty="0" smtClean="0"/>
              <a:t> patterns</a:t>
            </a:r>
            <a:endParaRPr lang="fr-FR" sz="1800" dirty="0"/>
          </a:p>
        </p:txBody>
      </p:sp>
      <p:cxnSp>
        <p:nvCxnSpPr>
          <p:cNvPr id="24" name="Connecteur droit 23"/>
          <p:cNvCxnSpPr/>
          <p:nvPr/>
        </p:nvCxnSpPr>
        <p:spPr>
          <a:xfrm>
            <a:off x="4294909" y="308703"/>
            <a:ext cx="57611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0056440" y="2"/>
            <a:ext cx="2135560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946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49" grpId="0"/>
      <p:bldP spid="50" grpId="0"/>
      <p:bldP spid="19" grpId="0"/>
      <p:bldP spid="22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experimental</a:t>
            </a:r>
            <a:r>
              <a:rPr lang="fr-FR" dirty="0" smtClean="0"/>
              <a:t> conditions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49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16702" y="290"/>
            <a:ext cx="21522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5561" y="2"/>
            <a:ext cx="2160240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5802" y="2"/>
            <a:ext cx="5760639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Evaluating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the impact of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progressiveness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on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analysis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tasks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479376" y="1894375"/>
            <a:ext cx="55886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sz="1800" dirty="0">
                <a:solidFill>
                  <a:schemeClr val="tx1"/>
                </a:solidFill>
              </a:rPr>
              <a:t>n</a:t>
            </a:r>
            <a:r>
              <a:rPr lang="fr-FR" sz="1800" dirty="0" smtClean="0">
                <a:solidFill>
                  <a:schemeClr val="tx1"/>
                </a:solidFill>
              </a:rPr>
              <a:t>ot </a:t>
            </a:r>
            <a:r>
              <a:rPr lang="fr-FR" sz="1800" dirty="0" err="1" smtClean="0">
                <a:solidFill>
                  <a:schemeClr val="tx1"/>
                </a:solidFill>
              </a:rPr>
              <a:t>allowed</a:t>
            </a:r>
            <a:r>
              <a:rPr lang="fr-FR" sz="1800" dirty="0" smtClean="0">
                <a:solidFill>
                  <a:schemeClr val="tx1"/>
                </a:solidFill>
              </a:rPr>
              <a:t> to </a:t>
            </a:r>
            <a:r>
              <a:rPr lang="fr-FR" sz="1800" dirty="0" err="1" smtClean="0">
                <a:solidFill>
                  <a:schemeClr val="tx1"/>
                </a:solidFill>
              </a:rPr>
              <a:t>steer</a:t>
            </a:r>
            <a:r>
              <a:rPr lang="fr-FR" sz="1800" dirty="0" smtClean="0">
                <a:solidFill>
                  <a:schemeClr val="tx1"/>
                </a:solidFill>
              </a:rPr>
              <a:t> the computation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72008" y="2923229"/>
            <a:ext cx="1487488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err="1" smtClean="0">
                <a:solidFill>
                  <a:schemeClr val="tx1"/>
                </a:solidFill>
              </a:rPr>
              <a:t>Presentation</a:t>
            </a:r>
            <a:r>
              <a:rPr lang="fr-FR" sz="1600" dirty="0" smtClean="0">
                <a:solidFill>
                  <a:schemeClr val="tx1"/>
                </a:solidFill>
              </a:rPr>
              <a:t>:</a:t>
            </a:r>
            <a:br>
              <a:rPr lang="fr-FR" sz="1600" dirty="0" smtClean="0">
                <a:solidFill>
                  <a:schemeClr val="tx1"/>
                </a:solidFill>
              </a:rPr>
            </a:br>
            <a:r>
              <a:rPr lang="fr-FR" sz="1600" dirty="0" err="1" smtClean="0">
                <a:solidFill>
                  <a:schemeClr val="tx1"/>
                </a:solidFill>
              </a:rPr>
              <a:t>dataset</a:t>
            </a:r>
            <a:r>
              <a:rPr lang="fr-FR" sz="1600" dirty="0" smtClean="0">
                <a:solidFill>
                  <a:schemeClr val="tx1"/>
                </a:solidFill>
              </a:rPr>
              <a:t/>
            </a:r>
            <a:br>
              <a:rPr lang="fr-FR" sz="1600" dirty="0" smtClean="0">
                <a:solidFill>
                  <a:schemeClr val="tx1"/>
                </a:solidFill>
              </a:rPr>
            </a:br>
            <a:r>
              <a:rPr lang="fr-FR" sz="1600" dirty="0" smtClean="0">
                <a:solidFill>
                  <a:schemeClr val="tx1"/>
                </a:solidFill>
              </a:rPr>
              <a:t>PPMT</a:t>
            </a:r>
            <a:endParaRPr lang="fr-FR" sz="1600" dirty="0">
              <a:solidFill>
                <a:srgbClr val="000000"/>
              </a:solidFill>
            </a:endParaRPr>
          </a:p>
        </p:txBody>
      </p:sp>
      <p:grpSp>
        <p:nvGrpSpPr>
          <p:cNvPr id="72" name="Grouper 71"/>
          <p:cNvGrpSpPr/>
          <p:nvPr/>
        </p:nvGrpSpPr>
        <p:grpSpPr>
          <a:xfrm>
            <a:off x="9981213" y="1395121"/>
            <a:ext cx="1797075" cy="371189"/>
            <a:chOff x="9988472" y="1613188"/>
            <a:chExt cx="2195415" cy="453467"/>
          </a:xfrm>
        </p:grpSpPr>
        <p:pic>
          <p:nvPicPr>
            <p:cNvPr id="30" name="Image 29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5658" y="1613189"/>
              <a:ext cx="174832" cy="449728"/>
            </a:xfrm>
            <a:prstGeom prst="rect">
              <a:avLst/>
            </a:prstGeom>
          </p:spPr>
        </p:pic>
        <p:pic>
          <p:nvPicPr>
            <p:cNvPr id="31" name="Image 30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6508" y="1613188"/>
              <a:ext cx="174832" cy="449728"/>
            </a:xfrm>
            <a:prstGeom prst="rect">
              <a:avLst/>
            </a:prstGeom>
          </p:spPr>
        </p:pic>
        <p:pic>
          <p:nvPicPr>
            <p:cNvPr id="32" name="Image 31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1083" y="1613189"/>
              <a:ext cx="174832" cy="449728"/>
            </a:xfrm>
            <a:prstGeom prst="rect">
              <a:avLst/>
            </a:prstGeom>
          </p:spPr>
        </p:pic>
        <p:pic>
          <p:nvPicPr>
            <p:cNvPr id="33" name="Image 32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8208" y="1613188"/>
              <a:ext cx="174832" cy="449728"/>
            </a:xfrm>
            <a:prstGeom prst="rect">
              <a:avLst/>
            </a:prstGeom>
          </p:spPr>
        </p:pic>
        <p:pic>
          <p:nvPicPr>
            <p:cNvPr id="34" name="Image 33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2783" y="1613188"/>
              <a:ext cx="174832" cy="449728"/>
            </a:xfrm>
            <a:prstGeom prst="rect">
              <a:avLst/>
            </a:prstGeom>
          </p:spPr>
        </p:pic>
        <p:pic>
          <p:nvPicPr>
            <p:cNvPr id="35" name="Image 34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933" y="1613189"/>
              <a:ext cx="174832" cy="449728"/>
            </a:xfrm>
            <a:prstGeom prst="rect">
              <a:avLst/>
            </a:prstGeom>
          </p:spPr>
        </p:pic>
        <p:pic>
          <p:nvPicPr>
            <p:cNvPr id="36" name="Image 35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7358" y="1613188"/>
              <a:ext cx="174832" cy="449728"/>
            </a:xfrm>
            <a:prstGeom prst="rect">
              <a:avLst/>
            </a:prstGeom>
          </p:spPr>
        </p:pic>
        <p:pic>
          <p:nvPicPr>
            <p:cNvPr id="37" name="Image 36" descr="female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MosiaicBubbl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7065" y="1613189"/>
              <a:ext cx="208000" cy="449729"/>
            </a:xfrm>
            <a:prstGeom prst="rect">
              <a:avLst/>
            </a:prstGeom>
          </p:spPr>
        </p:pic>
        <p:pic>
          <p:nvPicPr>
            <p:cNvPr id="38" name="Image 37" descr="female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MosiaicBubbl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8472" y="1616926"/>
              <a:ext cx="208000" cy="449729"/>
            </a:xfrm>
            <a:prstGeom prst="rect">
              <a:avLst/>
            </a:prstGeom>
          </p:spPr>
        </p:pic>
        <p:pic>
          <p:nvPicPr>
            <p:cNvPr id="41" name="Image 40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9055" y="1616927"/>
              <a:ext cx="174832" cy="449728"/>
            </a:xfrm>
            <a:prstGeom prst="rect">
              <a:avLst/>
            </a:prstGeom>
          </p:spPr>
        </p:pic>
        <p:pic>
          <p:nvPicPr>
            <p:cNvPr id="42" name="Image 41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3633" y="1616927"/>
              <a:ext cx="174832" cy="449728"/>
            </a:xfrm>
            <a:prstGeom prst="rect">
              <a:avLst/>
            </a:prstGeom>
          </p:spPr>
        </p:pic>
      </p:grpSp>
      <p:grpSp>
        <p:nvGrpSpPr>
          <p:cNvPr id="20" name="Grouper 19"/>
          <p:cNvGrpSpPr/>
          <p:nvPr/>
        </p:nvGrpSpPr>
        <p:grpSpPr>
          <a:xfrm>
            <a:off x="4151784" y="1399360"/>
            <a:ext cx="1955054" cy="373456"/>
            <a:chOff x="4367994" y="1616925"/>
            <a:chExt cx="2388411" cy="456236"/>
          </a:xfrm>
        </p:grpSpPr>
        <p:pic>
          <p:nvPicPr>
            <p:cNvPr id="23" name="Image 22" descr="female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MosiaicBubbl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8708" y="1616926"/>
              <a:ext cx="208000" cy="449729"/>
            </a:xfrm>
            <a:prstGeom prst="rect">
              <a:avLst/>
            </a:prstGeom>
          </p:spPr>
        </p:pic>
        <p:pic>
          <p:nvPicPr>
            <p:cNvPr id="24" name="Image 23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065" y="1616925"/>
              <a:ext cx="174832" cy="449730"/>
            </a:xfrm>
            <a:prstGeom prst="rect">
              <a:avLst/>
            </a:prstGeom>
          </p:spPr>
        </p:pic>
        <p:pic>
          <p:nvPicPr>
            <p:cNvPr id="25" name="Image 24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443" y="1616926"/>
              <a:ext cx="174832" cy="449729"/>
            </a:xfrm>
            <a:prstGeom prst="rect">
              <a:avLst/>
            </a:prstGeom>
          </p:spPr>
        </p:pic>
        <p:pic>
          <p:nvPicPr>
            <p:cNvPr id="26" name="Image 25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6254" y="1616926"/>
              <a:ext cx="174832" cy="449729"/>
            </a:xfrm>
            <a:prstGeom prst="rect">
              <a:avLst/>
            </a:prstGeom>
          </p:spPr>
        </p:pic>
        <p:pic>
          <p:nvPicPr>
            <p:cNvPr id="27" name="Image 26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632" y="1616926"/>
              <a:ext cx="174832" cy="449729"/>
            </a:xfrm>
            <a:prstGeom prst="rect">
              <a:avLst/>
            </a:prstGeom>
          </p:spPr>
        </p:pic>
        <p:pic>
          <p:nvPicPr>
            <p:cNvPr id="28" name="Image 27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010" y="1616926"/>
              <a:ext cx="174832" cy="449729"/>
            </a:xfrm>
            <a:prstGeom prst="rect">
              <a:avLst/>
            </a:prstGeom>
          </p:spPr>
        </p:pic>
        <p:pic>
          <p:nvPicPr>
            <p:cNvPr id="29" name="Image 28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821" y="1616926"/>
              <a:ext cx="174832" cy="449729"/>
            </a:xfrm>
            <a:prstGeom prst="rect">
              <a:avLst/>
            </a:prstGeom>
          </p:spPr>
        </p:pic>
        <p:pic>
          <p:nvPicPr>
            <p:cNvPr id="39" name="Image 38" descr="female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MosiaicBubbl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351" y="1623432"/>
              <a:ext cx="208000" cy="449729"/>
            </a:xfrm>
            <a:prstGeom prst="rect">
              <a:avLst/>
            </a:prstGeom>
          </p:spPr>
        </p:pic>
        <p:pic>
          <p:nvPicPr>
            <p:cNvPr id="40" name="Image 39" descr="female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MosiaicBubbl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7994" y="1623432"/>
              <a:ext cx="208000" cy="449729"/>
            </a:xfrm>
            <a:prstGeom prst="rect">
              <a:avLst/>
            </a:prstGeom>
          </p:spPr>
        </p:pic>
        <p:pic>
          <p:nvPicPr>
            <p:cNvPr id="43" name="Image 42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199" y="1623432"/>
              <a:ext cx="174832" cy="449729"/>
            </a:xfrm>
            <a:prstGeom prst="rect">
              <a:avLst/>
            </a:prstGeom>
          </p:spPr>
        </p:pic>
        <p:pic>
          <p:nvPicPr>
            <p:cNvPr id="44" name="Image 43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573" y="1623432"/>
              <a:ext cx="174832" cy="449729"/>
            </a:xfrm>
            <a:prstGeom prst="rect">
              <a:avLst/>
            </a:prstGeom>
          </p:spPr>
        </p:pic>
        <p:pic>
          <p:nvPicPr>
            <p:cNvPr id="45" name="Image 44" descr="male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9388" y="1623432"/>
              <a:ext cx="174832" cy="449729"/>
            </a:xfrm>
            <a:prstGeom prst="rect">
              <a:avLst/>
            </a:prstGeom>
          </p:spPr>
        </p:pic>
      </p:grp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6960096" y="1375172"/>
            <a:ext cx="2016223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steering group</a:t>
            </a:r>
          </a:p>
        </p:txBody>
      </p:sp>
      <p:sp>
        <p:nvSpPr>
          <p:cNvPr id="47" name="Espace réservé du contenu 2"/>
          <p:cNvSpPr txBox="1">
            <a:spLocks/>
          </p:cNvSpPr>
          <p:nvPr/>
        </p:nvSpPr>
        <p:spPr>
          <a:xfrm>
            <a:off x="479376" y="1375172"/>
            <a:ext cx="262451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non-steering group</a:t>
            </a:r>
          </a:p>
        </p:txBody>
      </p:sp>
      <p:sp>
        <p:nvSpPr>
          <p:cNvPr id="48" name="Espace réservé du contenu 2"/>
          <p:cNvSpPr txBox="1">
            <a:spLocks/>
          </p:cNvSpPr>
          <p:nvPr/>
        </p:nvSpPr>
        <p:spPr>
          <a:xfrm>
            <a:off x="479377" y="4524513"/>
            <a:ext cx="612068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err="1" smtClean="0"/>
              <a:t>Tasks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achievable</a:t>
            </a:r>
            <a:r>
              <a:rPr lang="fr-FR" sz="1800" b="1" dirty="0" smtClean="0"/>
              <a:t> by </a:t>
            </a:r>
            <a:r>
              <a:rPr lang="fr-FR" sz="1800" b="1" dirty="0" err="1" smtClean="0"/>
              <a:t>both</a:t>
            </a:r>
            <a:r>
              <a:rPr lang="fr-FR" sz="1800" b="1" dirty="0" smtClean="0"/>
              <a:t> groups in </a:t>
            </a:r>
            <a:r>
              <a:rPr lang="fr-FR" sz="1800" b="1" dirty="0" err="1" smtClean="0"/>
              <a:t>reasonable</a:t>
            </a:r>
            <a:r>
              <a:rPr lang="fr-FR" sz="1800" b="1" dirty="0" smtClean="0"/>
              <a:t> time</a:t>
            </a:r>
            <a:endParaRPr lang="fr-FR" sz="1800" b="1" dirty="0"/>
          </a:p>
        </p:txBody>
      </p:sp>
      <p:sp>
        <p:nvSpPr>
          <p:cNvPr id="49" name="Espace réservé du contenu 2"/>
          <p:cNvSpPr txBox="1">
            <a:spLocks/>
          </p:cNvSpPr>
          <p:nvPr/>
        </p:nvSpPr>
        <p:spPr>
          <a:xfrm>
            <a:off x="6960096" y="1894375"/>
            <a:ext cx="5588680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fr-FR" sz="1800" dirty="0" err="1" smtClean="0">
                <a:solidFill>
                  <a:schemeClr val="tx1"/>
                </a:solidFill>
              </a:rPr>
              <a:t>allowed</a:t>
            </a:r>
            <a:r>
              <a:rPr lang="fr-FR" sz="1800" dirty="0" smtClean="0">
                <a:solidFill>
                  <a:schemeClr val="tx1"/>
                </a:solidFill>
              </a:rPr>
              <a:t> to </a:t>
            </a:r>
            <a:r>
              <a:rPr lang="fr-FR" sz="1800" dirty="0" err="1" smtClean="0">
                <a:solidFill>
                  <a:schemeClr val="tx1"/>
                </a:solidFill>
              </a:rPr>
              <a:t>steer</a:t>
            </a:r>
            <a:r>
              <a:rPr lang="fr-FR" sz="1800" dirty="0" smtClean="0">
                <a:solidFill>
                  <a:schemeClr val="tx1"/>
                </a:solidFill>
              </a:rPr>
              <a:t> the computation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50" name="Espace réservé du contenu 2"/>
          <p:cNvSpPr txBox="1">
            <a:spLocks/>
          </p:cNvSpPr>
          <p:nvPr/>
        </p:nvSpPr>
        <p:spPr>
          <a:xfrm>
            <a:off x="1620394" y="2923229"/>
            <a:ext cx="785876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Q1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52" name="Espace réservé du contenu 2"/>
          <p:cNvSpPr txBox="1">
            <a:spLocks/>
          </p:cNvSpPr>
          <p:nvPr/>
        </p:nvSpPr>
        <p:spPr>
          <a:xfrm>
            <a:off x="2467168" y="2923229"/>
            <a:ext cx="774199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Q2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54" name="Espace réservé du contenu 2"/>
          <p:cNvSpPr txBox="1">
            <a:spLocks/>
          </p:cNvSpPr>
          <p:nvPr/>
        </p:nvSpPr>
        <p:spPr>
          <a:xfrm>
            <a:off x="3302265" y="2923229"/>
            <a:ext cx="780038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Q3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56" name="Espace réservé du contenu 2"/>
          <p:cNvSpPr txBox="1">
            <a:spLocks/>
          </p:cNvSpPr>
          <p:nvPr/>
        </p:nvSpPr>
        <p:spPr>
          <a:xfrm>
            <a:off x="4143201" y="2923229"/>
            <a:ext cx="780038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Q4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58" name="Espace réservé du contenu 2"/>
          <p:cNvSpPr txBox="1">
            <a:spLocks/>
          </p:cNvSpPr>
          <p:nvPr/>
        </p:nvSpPr>
        <p:spPr>
          <a:xfrm>
            <a:off x="4984137" y="2923229"/>
            <a:ext cx="780038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Q5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60" name="Espace réservé du contenu 2"/>
          <p:cNvSpPr txBox="1">
            <a:spLocks/>
          </p:cNvSpPr>
          <p:nvPr/>
        </p:nvSpPr>
        <p:spPr>
          <a:xfrm>
            <a:off x="5825073" y="2923229"/>
            <a:ext cx="1466746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err="1" smtClean="0">
                <a:solidFill>
                  <a:schemeClr val="tx1"/>
                </a:solidFill>
              </a:rPr>
              <a:t>Presentation</a:t>
            </a:r>
            <a:r>
              <a:rPr lang="fr-FR" sz="1600" dirty="0" smtClean="0">
                <a:solidFill>
                  <a:schemeClr val="tx1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fr-FR" sz="1600" dirty="0" err="1" smtClean="0">
                <a:solidFill>
                  <a:schemeClr val="tx1"/>
                </a:solidFill>
              </a:rPr>
              <a:t>Modify</a:t>
            </a:r>
            <a:r>
              <a:rPr lang="fr-FR" sz="1600" dirty="0" smtClean="0">
                <a:solidFill>
                  <a:schemeClr val="tx1"/>
                </a:solidFill>
              </a:rPr>
              <a:t> data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62" name="Espace réservé du contenu 2"/>
          <p:cNvSpPr txBox="1">
            <a:spLocks/>
          </p:cNvSpPr>
          <p:nvPr/>
        </p:nvSpPr>
        <p:spPr>
          <a:xfrm>
            <a:off x="7352717" y="2923229"/>
            <a:ext cx="780038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Q6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64" name="Espace réservé du contenu 2"/>
          <p:cNvSpPr txBox="1">
            <a:spLocks/>
          </p:cNvSpPr>
          <p:nvPr/>
        </p:nvSpPr>
        <p:spPr>
          <a:xfrm>
            <a:off x="8193653" y="2923229"/>
            <a:ext cx="780038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Q7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68" name="Espace réservé du contenu 2"/>
          <p:cNvSpPr txBox="1">
            <a:spLocks/>
          </p:cNvSpPr>
          <p:nvPr/>
        </p:nvSpPr>
        <p:spPr>
          <a:xfrm>
            <a:off x="9034589" y="2923229"/>
            <a:ext cx="780039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Q8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70" name="Espace réservé du contenu 2"/>
          <p:cNvSpPr txBox="1">
            <a:spLocks/>
          </p:cNvSpPr>
          <p:nvPr/>
        </p:nvSpPr>
        <p:spPr>
          <a:xfrm>
            <a:off x="9875526" y="2923229"/>
            <a:ext cx="984109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err="1" smtClean="0">
                <a:solidFill>
                  <a:schemeClr val="tx1"/>
                </a:solidFill>
              </a:rPr>
              <a:t>survey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75" name="Espace réservé du contenu 2"/>
          <p:cNvSpPr txBox="1">
            <a:spLocks/>
          </p:cNvSpPr>
          <p:nvPr/>
        </p:nvSpPr>
        <p:spPr>
          <a:xfrm>
            <a:off x="10920536" y="2923229"/>
            <a:ext cx="1195804" cy="900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dirty="0" smtClean="0">
                <a:solidFill>
                  <a:schemeClr val="tx1"/>
                </a:solidFill>
              </a:rPr>
              <a:t>Interview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81" name="Espace réservé du contenu 2"/>
          <p:cNvSpPr txBox="1">
            <a:spLocks/>
          </p:cNvSpPr>
          <p:nvPr/>
        </p:nvSpPr>
        <p:spPr>
          <a:xfrm>
            <a:off x="1834693" y="2543562"/>
            <a:ext cx="11659081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 smtClean="0"/>
              <a:t>How </a:t>
            </a:r>
            <a:r>
              <a:rPr lang="fr-FR" sz="1400" dirty="0" err="1" smtClean="0"/>
              <a:t>many</a:t>
            </a:r>
            <a:r>
              <a:rPr lang="fr-FR" sz="1400" dirty="0" smtClean="0"/>
              <a:t> occurrences of the pattern « </a:t>
            </a:r>
            <a:r>
              <a:rPr lang="fr-FR" sz="1400" dirty="0" err="1" smtClean="0"/>
              <a:t>paused</a:t>
            </a:r>
            <a:r>
              <a:rPr lang="fr-FR" sz="1400" dirty="0" smtClean="0"/>
              <a:t> </a:t>
            </a:r>
            <a:r>
              <a:rPr lang="fr-FR" sz="1400" dirty="0" err="1" smtClean="0"/>
              <a:t>played</a:t>
            </a:r>
            <a:r>
              <a:rPr lang="fr-FR" sz="1400" dirty="0" smtClean="0"/>
              <a:t> </a:t>
            </a:r>
            <a:r>
              <a:rPr lang="fr-FR" sz="1400" dirty="0" err="1" smtClean="0"/>
              <a:t>VisibilityChange</a:t>
            </a:r>
            <a:r>
              <a:rPr lang="fr-FR" sz="1400" dirty="0" smtClean="0"/>
              <a:t> » are </a:t>
            </a:r>
            <a:r>
              <a:rPr lang="fr-FR" sz="1400" dirty="0" err="1" smtClean="0"/>
              <a:t>present</a:t>
            </a:r>
            <a:r>
              <a:rPr lang="fr-FR" sz="1400" dirty="0" smtClean="0"/>
              <a:t> in the data?</a:t>
            </a:r>
            <a:endParaRPr lang="fr-FR" sz="1400" dirty="0"/>
          </a:p>
        </p:txBody>
      </p:sp>
      <p:sp>
        <p:nvSpPr>
          <p:cNvPr id="82" name="Espace réservé du contenu 2"/>
          <p:cNvSpPr txBox="1">
            <a:spLocks/>
          </p:cNvSpPr>
          <p:nvPr/>
        </p:nvSpPr>
        <p:spPr>
          <a:xfrm>
            <a:off x="3510706" y="3897142"/>
            <a:ext cx="13103574" cy="251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400" dirty="0" smtClean="0"/>
              <a:t>How </a:t>
            </a:r>
            <a:r>
              <a:rPr lang="fr-FR" sz="1400" dirty="0" err="1" smtClean="0"/>
              <a:t>many</a:t>
            </a:r>
            <a:r>
              <a:rPr lang="fr-FR" sz="1400" dirty="0" smtClean="0"/>
              <a:t> patterns are </a:t>
            </a:r>
            <a:r>
              <a:rPr lang="fr-FR" sz="1400" dirty="0" err="1" smtClean="0"/>
              <a:t>discovered</a:t>
            </a:r>
            <a:r>
              <a:rPr lang="fr-FR" sz="1400" dirty="0" smtClean="0"/>
              <a:t> for user </a:t>
            </a:r>
            <a:r>
              <a:rPr lang="fr-FR" sz="1400" i="1" dirty="0" smtClean="0"/>
              <a:t>user049</a:t>
            </a:r>
            <a:r>
              <a:rPr lang="fr-FR" sz="1400" dirty="0" smtClean="0"/>
              <a:t> for the 9:02am to 9:11am session on </a:t>
            </a:r>
            <a:r>
              <a:rPr lang="fr-FR" sz="1400" dirty="0" err="1" smtClean="0"/>
              <a:t>October</a:t>
            </a:r>
            <a:r>
              <a:rPr lang="fr-FR" sz="1400" dirty="0" smtClean="0"/>
              <a:t> 5?</a:t>
            </a:r>
            <a:endParaRPr lang="fr-FR" sz="1400" dirty="0"/>
          </a:p>
        </p:txBody>
      </p:sp>
      <p:sp>
        <p:nvSpPr>
          <p:cNvPr id="83" name="Espace réservé du contenu 2"/>
          <p:cNvSpPr txBox="1">
            <a:spLocks/>
          </p:cNvSpPr>
          <p:nvPr/>
        </p:nvSpPr>
        <p:spPr>
          <a:xfrm>
            <a:off x="2937809" y="1375172"/>
            <a:ext cx="110396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(n=12)</a:t>
            </a:r>
          </a:p>
        </p:txBody>
      </p:sp>
      <p:sp>
        <p:nvSpPr>
          <p:cNvPr id="84" name="Espace réservé du contenu 2"/>
          <p:cNvSpPr txBox="1">
            <a:spLocks/>
          </p:cNvSpPr>
          <p:nvPr/>
        </p:nvSpPr>
        <p:spPr>
          <a:xfrm>
            <a:off x="8800936" y="1375172"/>
            <a:ext cx="107173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 smtClean="0">
                <a:solidFill>
                  <a:schemeClr val="tx1"/>
                </a:solidFill>
              </a:rPr>
              <a:t>(n=11)</a:t>
            </a:r>
          </a:p>
        </p:txBody>
      </p:sp>
      <p:sp>
        <p:nvSpPr>
          <p:cNvPr id="85" name="Espace réservé du contenu 2"/>
          <p:cNvSpPr txBox="1">
            <a:spLocks/>
          </p:cNvSpPr>
          <p:nvPr/>
        </p:nvSpPr>
        <p:spPr>
          <a:xfrm>
            <a:off x="6960097" y="4524513"/>
            <a:ext cx="2056862" cy="358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Data </a:t>
            </a:r>
            <a:r>
              <a:rPr lang="fr-FR" sz="1800" b="1" dirty="0" err="1" smtClean="0"/>
              <a:t>collected</a:t>
            </a:r>
            <a:r>
              <a:rPr lang="fr-FR" sz="1800" b="1" dirty="0" smtClean="0"/>
              <a:t>:</a:t>
            </a:r>
            <a:endParaRPr lang="fr-FR" sz="1800" b="1" dirty="0"/>
          </a:p>
        </p:txBody>
      </p:sp>
      <p:sp>
        <p:nvSpPr>
          <p:cNvPr id="86" name="Espace réservé du contenu 2"/>
          <p:cNvSpPr txBox="1">
            <a:spLocks/>
          </p:cNvSpPr>
          <p:nvPr/>
        </p:nvSpPr>
        <p:spPr>
          <a:xfrm>
            <a:off x="6958311" y="4925567"/>
            <a:ext cx="3941017" cy="18169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answer</a:t>
            </a:r>
            <a:r>
              <a:rPr lang="fr-FR" sz="1800" dirty="0" smtClean="0"/>
              <a:t> time</a:t>
            </a:r>
          </a:p>
          <a:p>
            <a:r>
              <a:rPr lang="fr-FR" sz="1800" dirty="0" err="1" smtClean="0"/>
              <a:t>answer</a:t>
            </a:r>
            <a:r>
              <a:rPr lang="fr-FR" sz="1800" dirty="0" smtClean="0"/>
              <a:t> </a:t>
            </a:r>
            <a:r>
              <a:rPr lang="fr-FR" sz="1800" dirty="0" err="1" smtClean="0"/>
              <a:t>correctness</a:t>
            </a:r>
            <a:endParaRPr lang="fr-FR" sz="1800" dirty="0" smtClean="0"/>
          </a:p>
          <a:p>
            <a:r>
              <a:rPr lang="fr-FR" sz="1800" dirty="0" smtClean="0"/>
              <a:t>use of </a:t>
            </a:r>
            <a:r>
              <a:rPr lang="fr-FR" sz="1800" dirty="0" err="1" smtClean="0"/>
              <a:t>available</a:t>
            </a:r>
            <a:r>
              <a:rPr lang="fr-FR" sz="1800" dirty="0" smtClean="0"/>
              <a:t> actions</a:t>
            </a:r>
          </a:p>
          <a:p>
            <a:r>
              <a:rPr lang="fr-FR" sz="1800" dirty="0" err="1" smtClean="0"/>
              <a:t>survey</a:t>
            </a:r>
            <a:r>
              <a:rPr lang="fr-FR" sz="1800" dirty="0" smtClean="0"/>
              <a:t> </a:t>
            </a:r>
            <a:r>
              <a:rPr lang="fr-FR" sz="1800" dirty="0" err="1" smtClean="0"/>
              <a:t>results</a:t>
            </a:r>
            <a:endParaRPr lang="fr-FR" sz="1800" dirty="0" smtClean="0"/>
          </a:p>
          <a:p>
            <a:r>
              <a:rPr lang="fr-FR" sz="1800" dirty="0" smtClean="0"/>
              <a:t>interview </a:t>
            </a:r>
            <a:r>
              <a:rPr lang="fr-FR" sz="1800" dirty="0" err="1" smtClean="0"/>
              <a:t>comments</a:t>
            </a:r>
            <a:endParaRPr lang="fr-FR" sz="1800" dirty="0"/>
          </a:p>
        </p:txBody>
      </p:sp>
      <p:sp>
        <p:nvSpPr>
          <p:cNvPr id="73" name="Espace réservé du contenu 2"/>
          <p:cNvSpPr txBox="1">
            <a:spLocks/>
          </p:cNvSpPr>
          <p:nvPr/>
        </p:nvSpPr>
        <p:spPr>
          <a:xfrm>
            <a:off x="481258" y="4977172"/>
            <a:ext cx="612068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err="1" smtClean="0"/>
              <a:t>Changing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parameters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was</a:t>
            </a:r>
            <a:r>
              <a:rPr lang="fr-FR" sz="1800" b="1" dirty="0" smtClean="0"/>
              <a:t> not </a:t>
            </a:r>
            <a:r>
              <a:rPr lang="fr-FR" sz="1800" b="1" dirty="0" err="1" smtClean="0"/>
              <a:t>available</a:t>
            </a:r>
            <a:endParaRPr lang="fr-FR" sz="1800" b="1" dirty="0"/>
          </a:p>
        </p:txBody>
      </p:sp>
      <p:cxnSp>
        <p:nvCxnSpPr>
          <p:cNvPr id="5" name="Connecteur en angle 4"/>
          <p:cNvCxnSpPr/>
          <p:nvPr/>
        </p:nvCxnSpPr>
        <p:spPr>
          <a:xfrm rot="16200000" flipH="1">
            <a:off x="3357772" y="3873103"/>
            <a:ext cx="202809" cy="103062"/>
          </a:xfrm>
          <a:prstGeom prst="bentConnector2">
            <a:avLst/>
          </a:prstGeom>
          <a:ln w="12700" cmpd="sng">
            <a:solidFill>
              <a:srgbClr val="000000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en angle 79"/>
          <p:cNvCxnSpPr/>
          <p:nvPr/>
        </p:nvCxnSpPr>
        <p:spPr>
          <a:xfrm rot="5400000" flipH="1" flipV="1">
            <a:off x="1694592" y="2771063"/>
            <a:ext cx="202809" cy="103062"/>
          </a:xfrm>
          <a:prstGeom prst="bentConnector2">
            <a:avLst/>
          </a:prstGeom>
          <a:ln w="12700" cmpd="sng">
            <a:solidFill>
              <a:srgbClr val="000000"/>
            </a:solidFill>
            <a:tailEnd type="arrow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>
            <a:off x="4294909" y="308703"/>
            <a:ext cx="57611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10056440" y="2"/>
            <a:ext cx="2135560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486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46" grpId="0"/>
      <p:bldP spid="47" grpId="0"/>
      <p:bldP spid="48" grpId="0"/>
      <p:bldP spid="49" grpId="0"/>
      <p:bldP spid="50" grpId="0" animBg="1"/>
      <p:bldP spid="52" grpId="0" animBg="1"/>
      <p:bldP spid="54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8" grpId="0" animBg="1"/>
      <p:bldP spid="70" grpId="0" animBg="1"/>
      <p:bldP spid="75" grpId="0" animBg="1"/>
      <p:bldP spid="81" grpId="0"/>
      <p:bldP spid="82" grpId="0"/>
      <p:bldP spid="83" grpId="0"/>
      <p:bldP spid="84" grpId="0"/>
      <p:bldP spid="85" grpId="0"/>
      <p:bldP spid="86" grpId="0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07D96A3-CF04-4B29-9381-F2510EB43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+mn-lt"/>
                <a:cs typeface="+mn-lt"/>
              </a:rPr>
              <a:t>Progressive Visual </a:t>
            </a:r>
            <a:r>
              <a:rPr lang="fr-FR" dirty="0" err="1" smtClean="0">
                <a:ea typeface="+mn-lt"/>
                <a:cs typeface="+mn-lt"/>
              </a:rPr>
              <a:t>Analytics</a:t>
            </a:r>
            <a:endParaRPr lang="fr-FR" dirty="0">
              <a:ea typeface="+mn-lt"/>
              <a:cs typeface="+mn-lt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97DAFDF1-50EA-414C-BC6F-7504891A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5</a:t>
            </a:fld>
            <a:endParaRPr lang="fr-FR"/>
          </a:p>
        </p:txBody>
      </p:sp>
      <p:sp>
        <p:nvSpPr>
          <p:cNvPr id="10" name="Rectangle : carré corné 9">
            <a:extLst>
              <a:ext uri="{FF2B5EF4-FFF2-40B4-BE49-F238E27FC236}">
                <a16:creationId xmlns="" xmlns:a16="http://schemas.microsoft.com/office/drawing/2014/main" id="{33F5AF52-7625-4A60-A3B1-C08BF4B1F07A}"/>
              </a:ext>
            </a:extLst>
          </p:cNvPr>
          <p:cNvSpPr/>
          <p:nvPr/>
        </p:nvSpPr>
        <p:spPr>
          <a:xfrm>
            <a:off x="263353" y="2753693"/>
            <a:ext cx="947796" cy="1408442"/>
          </a:xfrm>
          <a:prstGeom prst="foldedCorner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1800" dirty="0"/>
          </a:p>
        </p:txBody>
      </p:sp>
      <p:sp>
        <p:nvSpPr>
          <p:cNvPr id="7" name="ZoneTexte 6">
            <a:extLst>
              <a:ext uri="{FF2B5EF4-FFF2-40B4-BE49-F238E27FC236}">
                <a16:creationId xmlns="" xmlns:a16="http://schemas.microsoft.com/office/drawing/2014/main" id="{4C75482D-1F83-47A8-9A1C-A09111B766BB}"/>
              </a:ext>
            </a:extLst>
          </p:cNvPr>
          <p:cNvSpPr txBox="1"/>
          <p:nvPr/>
        </p:nvSpPr>
        <p:spPr>
          <a:xfrm>
            <a:off x="265582" y="4228698"/>
            <a:ext cx="9455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dirty="0" smtClean="0"/>
              <a:t>Data</a:t>
            </a:r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="" xmlns:a16="http://schemas.microsoft.com/office/drawing/2014/main" id="{1381119A-F0D6-4A6D-9909-33AC05FA5EC3}"/>
              </a:ext>
            </a:extLst>
          </p:cNvPr>
          <p:cNvSpPr txBox="1"/>
          <p:nvPr/>
        </p:nvSpPr>
        <p:spPr>
          <a:xfrm>
            <a:off x="261252" y="2755435"/>
            <a:ext cx="94556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dirty="0"/>
              <a:t>...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927649" y="3573018"/>
            <a:ext cx="2376263" cy="201622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Progressive </a:t>
            </a:r>
            <a:r>
              <a:rPr lang="fr-FR" dirty="0" err="1" smtClean="0">
                <a:solidFill>
                  <a:schemeClr val="tx1"/>
                </a:solidFill>
              </a:rPr>
              <a:t>Visualization</a:t>
            </a:r>
            <a:r>
              <a:rPr lang="fr-FR" dirty="0" smtClean="0">
                <a:solidFill>
                  <a:schemeClr val="tx1"/>
                </a:solidFill>
              </a:rPr>
              <a:t> computation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927650" y="1819014"/>
            <a:ext cx="2376263" cy="1672705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Progressive Pattern </a:t>
            </a:r>
            <a:r>
              <a:rPr lang="fr-FR" dirty="0" err="1" smtClean="0">
                <a:solidFill>
                  <a:schemeClr val="tx1"/>
                </a:solidFill>
              </a:rPr>
              <a:t>Mining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algorithm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3632" y="1619511"/>
            <a:ext cx="5472387" cy="410445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783632" y="5723964"/>
            <a:ext cx="547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Progressive Visual </a:t>
            </a:r>
            <a:r>
              <a:rPr lang="fr-FR" dirty="0" err="1" smtClean="0"/>
              <a:t>Analytics</a:t>
            </a:r>
            <a:r>
              <a:rPr lang="fr-FR" dirty="0" smtClean="0"/>
              <a:t> System</a:t>
            </a:r>
            <a:endParaRPr lang="fr-FR" dirty="0"/>
          </a:p>
        </p:txBody>
      </p:sp>
      <p:sp>
        <p:nvSpPr>
          <p:cNvPr id="49" name="Rectangle 48"/>
          <p:cNvSpPr/>
          <p:nvPr/>
        </p:nvSpPr>
        <p:spPr>
          <a:xfrm>
            <a:off x="3034670" y="2"/>
            <a:ext cx="3059999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Works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079782" y="-288"/>
            <a:ext cx="3059999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Propositions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-4487" y="2"/>
            <a:ext cx="3045112" cy="317721"/>
          </a:xfrm>
          <a:prstGeom prst="rect">
            <a:avLst/>
          </a:prstGeom>
          <a:solidFill>
            <a:srgbClr val="F0CE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000000"/>
                </a:solidFill>
                <a:latin typeface="+mj-lt"/>
              </a:rPr>
              <a:t>1.1 </a:t>
            </a:r>
            <a:r>
              <a:rPr lang="mr-IN" sz="1400" b="1" dirty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+mj-lt"/>
              </a:rPr>
              <a:t>Context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 of the </a:t>
            </a:r>
            <a:r>
              <a:rPr lang="fr-FR" sz="1400" b="1" dirty="0" err="1">
                <a:solidFill>
                  <a:srgbClr val="000000"/>
                </a:solidFill>
                <a:latin typeface="+mj-lt"/>
              </a:rPr>
              <a:t>PhD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>
                <a:solidFill>
                  <a:srgbClr val="000000"/>
                </a:solidFill>
                <a:latin typeface="+mj-lt"/>
              </a:rPr>
              <a:t>thesis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45" name="Graphique 21" descr="Tête avec engrenages">
            <a:extLst>
              <a:ext uri="{FF2B5EF4-FFF2-40B4-BE49-F238E27FC236}">
                <a16:creationId xmlns="" xmlns:a16="http://schemas.microsoft.com/office/drawing/2014/main" id="{E387DC85-9292-4556-AE98-FEB05ACFE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705573" y="2941488"/>
            <a:ext cx="1367091" cy="1367091"/>
          </a:xfrm>
          <a:prstGeom prst="rect">
            <a:avLst/>
          </a:prstGeom>
        </p:spPr>
      </p:pic>
      <p:sp>
        <p:nvSpPr>
          <p:cNvPr id="32" name="Flèche vers la droite 31"/>
          <p:cNvSpPr/>
          <p:nvPr/>
        </p:nvSpPr>
        <p:spPr>
          <a:xfrm>
            <a:off x="1354315" y="3123577"/>
            <a:ext cx="1253540" cy="671063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3066" y="2771072"/>
            <a:ext cx="655775" cy="655774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2247" y="2443185"/>
            <a:ext cx="655775" cy="655774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1333" y="4820579"/>
            <a:ext cx="655775" cy="655774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1471" y="4509120"/>
            <a:ext cx="655775" cy="655774"/>
          </a:xfrm>
          <a:prstGeom prst="rect">
            <a:avLst/>
          </a:prstGeom>
        </p:spPr>
      </p:pic>
      <p:sp>
        <p:nvSpPr>
          <p:cNvPr id="44" name="Flèche en arc 43"/>
          <p:cNvSpPr/>
          <p:nvPr/>
        </p:nvSpPr>
        <p:spPr>
          <a:xfrm rot="20606725" flipH="1">
            <a:off x="9480377" y="2877441"/>
            <a:ext cx="1512168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8" name="Flèche en arc 47"/>
          <p:cNvSpPr/>
          <p:nvPr/>
        </p:nvSpPr>
        <p:spPr>
          <a:xfrm rot="10012690" flipH="1">
            <a:off x="9632776" y="3038165"/>
            <a:ext cx="1512168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9703238" y="2627621"/>
            <a:ext cx="13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Exploration</a:t>
            </a:r>
            <a:endParaRPr lang="fr-FR" dirty="0"/>
          </a:p>
        </p:txBody>
      </p:sp>
      <p:sp>
        <p:nvSpPr>
          <p:cNvPr id="54" name="ZoneTexte 53"/>
          <p:cNvSpPr txBox="1"/>
          <p:nvPr/>
        </p:nvSpPr>
        <p:spPr>
          <a:xfrm>
            <a:off x="9677922" y="4162135"/>
            <a:ext cx="136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Knowledge</a:t>
            </a:r>
            <a:endParaRPr lang="fr-FR" dirty="0"/>
          </a:p>
        </p:txBody>
      </p:sp>
      <p:sp>
        <p:nvSpPr>
          <p:cNvPr id="34" name="Flèche vers la droite 33"/>
          <p:cNvSpPr/>
          <p:nvPr/>
        </p:nvSpPr>
        <p:spPr>
          <a:xfrm flipH="1">
            <a:off x="5509812" y="2408566"/>
            <a:ext cx="1287081" cy="504056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vers la droite 35"/>
          <p:cNvSpPr/>
          <p:nvPr/>
        </p:nvSpPr>
        <p:spPr>
          <a:xfrm flipH="1">
            <a:off x="5509812" y="4093974"/>
            <a:ext cx="1287081" cy="504056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8159751" y="2451100"/>
            <a:ext cx="201084" cy="243381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vers la droite 38"/>
          <p:cNvSpPr/>
          <p:nvPr/>
        </p:nvSpPr>
        <p:spPr>
          <a:xfrm>
            <a:off x="5509812" y="2871549"/>
            <a:ext cx="1287081" cy="504056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vers la droite 40"/>
          <p:cNvSpPr/>
          <p:nvPr/>
        </p:nvSpPr>
        <p:spPr>
          <a:xfrm>
            <a:off x="5509812" y="3573017"/>
            <a:ext cx="1287081" cy="504056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3" name="Grouper 42"/>
          <p:cNvGrpSpPr/>
          <p:nvPr/>
        </p:nvGrpSpPr>
        <p:grpSpPr>
          <a:xfrm>
            <a:off x="6927865" y="2439458"/>
            <a:ext cx="2650051" cy="2464346"/>
            <a:chOff x="567763" y="1158435"/>
            <a:chExt cx="1574800" cy="1464444"/>
          </a:xfrm>
        </p:grpSpPr>
        <p:sp>
          <p:nvSpPr>
            <p:cNvPr id="46" name="Rectangle 45"/>
            <p:cNvSpPr/>
            <p:nvPr/>
          </p:nvSpPr>
          <p:spPr>
            <a:xfrm>
              <a:off x="708101" y="1298135"/>
              <a:ext cx="1291587" cy="901699"/>
            </a:xfrm>
            <a:prstGeom prst="rect">
              <a:avLst/>
            </a:prstGeom>
            <a:noFill/>
            <a:ln w="25400" cmpd="sng">
              <a:solidFill>
                <a:srgbClr val="00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à coins arrondis 46"/>
            <p:cNvSpPr/>
            <p:nvPr/>
          </p:nvSpPr>
          <p:spPr>
            <a:xfrm>
              <a:off x="567763" y="1158435"/>
              <a:ext cx="1574800" cy="1181099"/>
            </a:xfrm>
            <a:prstGeom prst="roundRect">
              <a:avLst>
                <a:gd name="adj" fmla="val 6721"/>
              </a:avLst>
            </a:prstGeom>
            <a:noFill/>
            <a:ln w="254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40864" y="2339534"/>
              <a:ext cx="226094" cy="279401"/>
            </a:xfrm>
            <a:prstGeom prst="rect">
              <a:avLst/>
            </a:prstGeom>
            <a:noFill/>
            <a:ln w="25400" cmpd="sng">
              <a:solidFill>
                <a:srgbClr val="00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6" name="Connecteur droit 55"/>
            <p:cNvCxnSpPr/>
            <p:nvPr/>
          </p:nvCxnSpPr>
          <p:spPr>
            <a:xfrm>
              <a:off x="932888" y="2622879"/>
              <a:ext cx="841375" cy="0"/>
            </a:xfrm>
            <a:prstGeom prst="line">
              <a:avLst/>
            </a:prstGeom>
            <a:ln w="254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8712" y="2950301"/>
            <a:ext cx="997307" cy="99730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6028" y="3006756"/>
            <a:ext cx="937741" cy="937741"/>
          </a:xfrm>
          <a:prstGeom prst="rect">
            <a:avLst/>
          </a:prstGeom>
        </p:spPr>
      </p:pic>
      <p:cxnSp>
        <p:nvCxnSpPr>
          <p:cNvPr id="60" name="Connecteur droit 59"/>
          <p:cNvCxnSpPr/>
          <p:nvPr/>
        </p:nvCxnSpPr>
        <p:spPr>
          <a:xfrm>
            <a:off x="-21523" y="308703"/>
            <a:ext cx="30561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9138262" y="-288"/>
            <a:ext cx="3059999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Conclusion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5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44" grpId="0" animBg="1"/>
      <p:bldP spid="48" grpId="0" animBg="1"/>
      <p:bldP spid="53" grpId="0"/>
      <p:bldP spid="54" grpId="0"/>
      <p:bldP spid="34" grpId="0" animBg="1"/>
      <p:bldP spid="34" grpId="1" animBg="1"/>
      <p:bldP spid="36" grpId="0" animBg="1"/>
      <p:bldP spid="36" grpId="1" animBg="1"/>
      <p:bldP spid="39" grpId="0" animBg="1"/>
      <p:bldP spid="4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50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16702" y="290"/>
            <a:ext cx="21522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5561" y="2"/>
            <a:ext cx="2160240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5802" y="2"/>
            <a:ext cx="5760639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Evaluating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the impact of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progressiveness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on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analysis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tasks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809" y="1458411"/>
            <a:ext cx="6120679" cy="4627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5592814" y="6118219"/>
            <a:ext cx="6120674" cy="2631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b="1" dirty="0" err="1" smtClean="0"/>
              <a:t>Answer</a:t>
            </a:r>
            <a:r>
              <a:rPr lang="fr-FR" sz="1400" b="1" dirty="0" smtClean="0"/>
              <a:t> time (s).        </a:t>
            </a:r>
            <a:r>
              <a:rPr lang="fr-FR" sz="1400" dirty="0" err="1" smtClean="0"/>
              <a:t>indicate</a:t>
            </a:r>
            <a:r>
              <a:rPr lang="fr-FR" sz="1400" b="1" dirty="0" smtClean="0"/>
              <a:t> </a:t>
            </a:r>
            <a:r>
              <a:rPr lang="fr-FR" sz="1400" dirty="0" err="1" smtClean="0"/>
              <a:t>statisticaly</a:t>
            </a:r>
            <a:r>
              <a:rPr lang="fr-FR" sz="1400" dirty="0" smtClean="0"/>
              <a:t> </a:t>
            </a:r>
            <a:r>
              <a:rPr lang="fr-FR" sz="1400" dirty="0" err="1" smtClean="0"/>
              <a:t>significant</a:t>
            </a:r>
            <a:r>
              <a:rPr lang="fr-FR" sz="1400" dirty="0" smtClean="0"/>
              <a:t> </a:t>
            </a:r>
            <a:r>
              <a:rPr lang="fr-FR" sz="1400" dirty="0" err="1" smtClean="0"/>
              <a:t>results</a:t>
            </a:r>
            <a:endParaRPr lang="fr-FR" sz="1400" b="1" dirty="0"/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364188" y="2351777"/>
            <a:ext cx="4795708" cy="42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Steering group </a:t>
            </a:r>
            <a:r>
              <a:rPr lang="fr-FR" sz="1800" b="1" dirty="0" err="1" smtClean="0"/>
              <a:t>is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faster</a:t>
            </a:r>
            <a:r>
              <a:rPr lang="fr-FR" sz="1800" b="1" dirty="0" smtClean="0"/>
              <a:t> for 7/8 questions</a:t>
            </a:r>
            <a:endParaRPr lang="fr-FR" sz="1800" b="1" dirty="0"/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10921399" y="2207927"/>
            <a:ext cx="1296145" cy="3607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400" dirty="0" smtClean="0"/>
              <a:t>*</a:t>
            </a:r>
            <a:endParaRPr lang="fr-FR" sz="4400" dirty="0"/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10921400" y="2784735"/>
            <a:ext cx="1296145" cy="263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400" dirty="0" smtClean="0"/>
              <a:t>*</a:t>
            </a:r>
            <a:endParaRPr lang="fr-FR" sz="4400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364188" y="3287881"/>
            <a:ext cx="3542745" cy="42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/>
              <a:t>f</a:t>
            </a:r>
            <a:r>
              <a:rPr lang="fr-FR" sz="1600" dirty="0" smtClean="0"/>
              <a:t>ew </a:t>
            </a:r>
            <a:r>
              <a:rPr lang="fr-FR" sz="1600" dirty="0" err="1" smtClean="0"/>
              <a:t>statistical</a:t>
            </a:r>
            <a:r>
              <a:rPr lang="fr-FR" sz="1600" dirty="0" smtClean="0"/>
              <a:t> </a:t>
            </a:r>
            <a:r>
              <a:rPr lang="fr-FR" sz="1600" dirty="0" err="1" smtClean="0"/>
              <a:t>significance</a:t>
            </a:r>
            <a:endParaRPr lang="fr-FR" sz="1600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A: </a:t>
            </a:r>
            <a:r>
              <a:rPr lang="fr-FR" dirty="0"/>
              <a:t>How </a:t>
            </a:r>
            <a:r>
              <a:rPr lang="fr-FR" dirty="0" err="1"/>
              <a:t>does</a:t>
            </a:r>
            <a:r>
              <a:rPr lang="fr-FR" dirty="0"/>
              <a:t> interaction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algorithm</a:t>
            </a:r>
            <a:r>
              <a:rPr lang="fr-FR" dirty="0"/>
              <a:t> impact the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process</a:t>
            </a:r>
            <a:r>
              <a:rPr lang="fr-FR" dirty="0"/>
              <a:t>?</a:t>
            </a:r>
          </a:p>
        </p:txBody>
      </p:sp>
      <p:sp>
        <p:nvSpPr>
          <p:cNvPr id="43" name="Espace réservé du contenu 2"/>
          <p:cNvSpPr txBox="1">
            <a:spLocks/>
          </p:cNvSpPr>
          <p:nvPr/>
        </p:nvSpPr>
        <p:spPr>
          <a:xfrm>
            <a:off x="364188" y="2865249"/>
            <a:ext cx="5083740" cy="42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Q7 </a:t>
            </a:r>
            <a:r>
              <a:rPr lang="fr-FR" sz="1600" dirty="0" err="1" smtClean="0"/>
              <a:t>mostly</a:t>
            </a:r>
            <a:r>
              <a:rPr lang="fr-FR" sz="1600" dirty="0" smtClean="0"/>
              <a:t> </a:t>
            </a:r>
            <a:r>
              <a:rPr lang="fr-FR" sz="1600" dirty="0" err="1" smtClean="0"/>
              <a:t>wrong</a:t>
            </a:r>
            <a:r>
              <a:rPr lang="fr-FR" sz="1600" dirty="0" smtClean="0"/>
              <a:t> for non-steering group</a:t>
            </a:r>
            <a:endParaRPr lang="fr-FR" sz="1600" dirty="0"/>
          </a:p>
        </p:txBody>
      </p:sp>
      <p:sp>
        <p:nvSpPr>
          <p:cNvPr id="44" name="Titre 7"/>
          <p:cNvSpPr txBox="1">
            <a:spLocks/>
          </p:cNvSpPr>
          <p:nvPr/>
        </p:nvSpPr>
        <p:spPr>
          <a:xfrm>
            <a:off x="112594" y="986552"/>
            <a:ext cx="4392488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457200" indent="-457200">
              <a:buFont typeface="Wingdings" charset="2"/>
              <a:buChar char="Ø"/>
            </a:pPr>
            <a:r>
              <a:rPr lang="fr-FR" dirty="0" smtClean="0"/>
              <a:t>Time to </a:t>
            </a:r>
            <a:r>
              <a:rPr lang="fr-FR" dirty="0" err="1" smtClean="0"/>
              <a:t>answer</a:t>
            </a:r>
            <a:endParaRPr lang="fr-FR" dirty="0"/>
          </a:p>
        </p:txBody>
      </p:sp>
      <p:sp>
        <p:nvSpPr>
          <p:cNvPr id="45" name="Espace réservé du contenu 2"/>
          <p:cNvSpPr txBox="1">
            <a:spLocks/>
          </p:cNvSpPr>
          <p:nvPr/>
        </p:nvSpPr>
        <p:spPr>
          <a:xfrm>
            <a:off x="364188" y="4892702"/>
            <a:ext cx="3168352" cy="961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err="1" smtClean="0"/>
              <a:t>Hypothesis</a:t>
            </a:r>
            <a:r>
              <a:rPr lang="fr-FR" b="1" dirty="0" smtClean="0"/>
              <a:t> 1:</a:t>
            </a:r>
            <a:r>
              <a:rPr lang="fr-FR" dirty="0" smtClean="0"/>
              <a:t> steering leads to </a:t>
            </a:r>
            <a:r>
              <a:rPr lang="fr-FR" dirty="0" err="1" smtClean="0"/>
              <a:t>faster</a:t>
            </a:r>
            <a:r>
              <a:rPr lang="fr-FR" dirty="0" smtClean="0"/>
              <a:t> </a:t>
            </a:r>
            <a:r>
              <a:rPr lang="fr-FR" dirty="0" err="1" smtClean="0"/>
              <a:t>answers</a:t>
            </a:r>
            <a:endParaRPr lang="fr-FR" dirty="0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5612264" y="1488891"/>
            <a:ext cx="576064" cy="5040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Q1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5612264" y="2020411"/>
            <a:ext cx="576064" cy="49535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Q2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5612264" y="2592368"/>
            <a:ext cx="544696" cy="50405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Q3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5612264" y="3129712"/>
            <a:ext cx="548984" cy="50405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Q4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5612264" y="3676392"/>
            <a:ext cx="548984" cy="50405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Q5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5604982" y="4221976"/>
            <a:ext cx="548984" cy="50405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Q6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5612264" y="4763656"/>
            <a:ext cx="548984" cy="50405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Q7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5612264" y="5314557"/>
            <a:ext cx="548984" cy="504056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Q8</a:t>
            </a:r>
            <a:endParaRPr lang="fr-FR" sz="1800" dirty="0">
              <a:solidFill>
                <a:srgbClr val="000000"/>
              </a:solidFill>
            </a:endParaRPr>
          </a:p>
        </p:txBody>
      </p:sp>
      <p:cxnSp>
        <p:nvCxnSpPr>
          <p:cNvPr id="32" name="Connecteur droit 31"/>
          <p:cNvCxnSpPr/>
          <p:nvPr/>
        </p:nvCxnSpPr>
        <p:spPr>
          <a:xfrm>
            <a:off x="4294909" y="308703"/>
            <a:ext cx="57611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0056440" y="2"/>
            <a:ext cx="2135560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7631409" y="6235694"/>
            <a:ext cx="360040" cy="263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400" dirty="0" smtClean="0"/>
              <a:t>*</a:t>
            </a:r>
            <a:endParaRPr lang="fr-FR" sz="4400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3535700" y="5013176"/>
            <a:ext cx="456661" cy="504056"/>
          </a:xfrm>
          <a:prstGeom prst="rect">
            <a:avLst/>
          </a:prstGeom>
          <a:ln w="7620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dirty="0">
                <a:solidFill>
                  <a:srgbClr val="209332"/>
                </a:solidFill>
              </a:rPr>
              <a:t>✓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74507" y="5065612"/>
            <a:ext cx="401038" cy="432048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190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43" grpId="0"/>
      <p:bldP spid="45" grpId="0"/>
      <p:bldP spid="19" grpId="0"/>
      <p:bldP spid="3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A: </a:t>
            </a:r>
            <a:r>
              <a:rPr lang="fr-FR" dirty="0"/>
              <a:t>How </a:t>
            </a:r>
            <a:r>
              <a:rPr lang="fr-FR" dirty="0" err="1"/>
              <a:t>does</a:t>
            </a:r>
            <a:r>
              <a:rPr lang="fr-FR" dirty="0"/>
              <a:t> interaction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algorithm</a:t>
            </a:r>
            <a:r>
              <a:rPr lang="fr-FR" dirty="0"/>
              <a:t> impact the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process</a:t>
            </a:r>
            <a:r>
              <a:rPr lang="fr-FR" dirty="0"/>
              <a:t>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51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16702" y="290"/>
            <a:ext cx="21522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5561" y="2"/>
            <a:ext cx="2160240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5802" y="2"/>
            <a:ext cx="5760639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Evaluating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the impact of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progressiveness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on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analysis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tasks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graphicFrame>
        <p:nvGraphicFramePr>
          <p:cNvPr id="25" name="Graphique 24"/>
          <p:cNvGraphicFramePr/>
          <p:nvPr>
            <p:extLst>
              <p:ext uri="{D42A27DB-BD31-4B8C-83A1-F6EECF244321}">
                <p14:modId xmlns:p14="http://schemas.microsoft.com/office/powerpoint/2010/main" val="2199249005"/>
              </p:ext>
            </p:extLst>
          </p:nvPr>
        </p:nvGraphicFramePr>
        <p:xfrm>
          <a:off x="445823" y="2194704"/>
          <a:ext cx="10945216" cy="1366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Espace réservé du contenu 2"/>
          <p:cNvSpPr txBox="1">
            <a:spLocks/>
          </p:cNvSpPr>
          <p:nvPr/>
        </p:nvSpPr>
        <p:spPr>
          <a:xfrm>
            <a:off x="263352" y="4219639"/>
            <a:ext cx="4505325" cy="42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steering group </a:t>
            </a:r>
            <a:r>
              <a:rPr lang="fr-FR" sz="1800" b="1" dirty="0" err="1" smtClean="0"/>
              <a:t>slightly</a:t>
            </a:r>
            <a:r>
              <a:rPr lang="fr-FR" sz="1800" b="1" dirty="0" smtClean="0"/>
              <a:t> more correct</a:t>
            </a:r>
            <a:endParaRPr lang="fr-FR" sz="1800" b="1" dirty="0"/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261001" y="4648790"/>
            <a:ext cx="3542745" cy="42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no </a:t>
            </a:r>
            <a:r>
              <a:rPr lang="fr-FR" sz="1800" dirty="0" err="1" smtClean="0"/>
              <a:t>statistical</a:t>
            </a:r>
            <a:r>
              <a:rPr lang="fr-FR" sz="1800" dirty="0" smtClean="0"/>
              <a:t> </a:t>
            </a:r>
            <a:r>
              <a:rPr lang="fr-FR" sz="1800" dirty="0" err="1" smtClean="0"/>
              <a:t>significance</a:t>
            </a:r>
            <a:endParaRPr lang="fr-FR" sz="1800" dirty="0"/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1165903" y="3387385"/>
            <a:ext cx="637917" cy="39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/>
              <a:t>Q1</a:t>
            </a:r>
            <a:endParaRPr lang="fr-FR" sz="1400" dirty="0"/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2166206" y="3387385"/>
            <a:ext cx="637917" cy="39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/>
              <a:t>Q2</a:t>
            </a:r>
            <a:endParaRPr lang="fr-FR" sz="1400" dirty="0"/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3215680" y="3387385"/>
            <a:ext cx="637917" cy="39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/>
              <a:t>Q3</a:t>
            </a:r>
            <a:endParaRPr lang="fr-FR" sz="1400" dirty="0"/>
          </a:p>
        </p:txBody>
      </p: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4326167" y="3387385"/>
            <a:ext cx="637917" cy="39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/>
              <a:t>Q4</a:t>
            </a:r>
            <a:endParaRPr lang="fr-FR" sz="1400" dirty="0"/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5352605" y="3387385"/>
            <a:ext cx="637917" cy="39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/>
              <a:t>Q5</a:t>
            </a:r>
            <a:endParaRPr lang="fr-FR" sz="1400" dirty="0"/>
          </a:p>
        </p:txBody>
      </p:sp>
      <p:sp>
        <p:nvSpPr>
          <p:cNvPr id="35" name="Espace réservé du contenu 2"/>
          <p:cNvSpPr txBox="1">
            <a:spLocks/>
          </p:cNvSpPr>
          <p:nvPr/>
        </p:nvSpPr>
        <p:spPr>
          <a:xfrm>
            <a:off x="6497271" y="3387385"/>
            <a:ext cx="637917" cy="39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/>
              <a:t>Q6</a:t>
            </a:r>
            <a:endParaRPr lang="fr-FR" sz="1400" dirty="0"/>
          </a:p>
        </p:txBody>
      </p:sp>
      <p:sp>
        <p:nvSpPr>
          <p:cNvPr id="36" name="Espace réservé du contenu 2"/>
          <p:cNvSpPr txBox="1">
            <a:spLocks/>
          </p:cNvSpPr>
          <p:nvPr/>
        </p:nvSpPr>
        <p:spPr>
          <a:xfrm>
            <a:off x="7522480" y="3387385"/>
            <a:ext cx="637917" cy="39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/>
              <a:t>Q7</a:t>
            </a:r>
            <a:endParaRPr lang="fr-FR" sz="1400" dirty="0"/>
          </a:p>
        </p:txBody>
      </p:sp>
      <p:sp>
        <p:nvSpPr>
          <p:cNvPr id="37" name="Espace réservé du contenu 2"/>
          <p:cNvSpPr txBox="1">
            <a:spLocks/>
          </p:cNvSpPr>
          <p:nvPr/>
        </p:nvSpPr>
        <p:spPr>
          <a:xfrm>
            <a:off x="8623808" y="3387385"/>
            <a:ext cx="637917" cy="39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400" dirty="0" smtClean="0"/>
              <a:t>Q8</a:t>
            </a:r>
            <a:endParaRPr lang="fr-FR" sz="1400" dirty="0"/>
          </a:p>
        </p:txBody>
      </p:sp>
      <p:sp>
        <p:nvSpPr>
          <p:cNvPr id="38" name="Espace réservé du contenu 2"/>
          <p:cNvSpPr txBox="1">
            <a:spLocks/>
          </p:cNvSpPr>
          <p:nvPr/>
        </p:nvSpPr>
        <p:spPr>
          <a:xfrm rot="19630567">
            <a:off x="1079986" y="1763775"/>
            <a:ext cx="1656184" cy="32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200" dirty="0" smtClean="0"/>
              <a:t>non-steering group</a:t>
            </a:r>
            <a:endParaRPr lang="fr-FR" sz="1200" dirty="0"/>
          </a:p>
        </p:txBody>
      </p:sp>
      <p:sp>
        <p:nvSpPr>
          <p:cNvPr id="39" name="Espace réservé du contenu 2"/>
          <p:cNvSpPr txBox="1">
            <a:spLocks/>
          </p:cNvSpPr>
          <p:nvPr/>
        </p:nvSpPr>
        <p:spPr>
          <a:xfrm rot="19630567">
            <a:off x="1452461" y="1773935"/>
            <a:ext cx="1656184" cy="324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200" dirty="0" smtClean="0"/>
              <a:t>steering group</a:t>
            </a:r>
            <a:endParaRPr lang="fr-FR" sz="1200" dirty="0"/>
          </a:p>
        </p:txBody>
      </p:sp>
      <p:sp>
        <p:nvSpPr>
          <p:cNvPr id="40" name="Espace réservé du contenu 4"/>
          <p:cNvSpPr txBox="1">
            <a:spLocks/>
          </p:cNvSpPr>
          <p:nvPr/>
        </p:nvSpPr>
        <p:spPr>
          <a:xfrm>
            <a:off x="6888088" y="5437716"/>
            <a:ext cx="5252251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/>
              <a:t>m</a:t>
            </a:r>
            <a:r>
              <a:rPr lang="fr-FR" sz="1800" dirty="0" err="1" smtClean="0"/>
              <a:t>aybe</a:t>
            </a:r>
            <a:r>
              <a:rPr lang="fr-FR" sz="1800" dirty="0" smtClean="0"/>
              <a:t> steering </a:t>
            </a:r>
            <a:r>
              <a:rPr lang="fr-FR" sz="1800" dirty="0" err="1" smtClean="0"/>
              <a:t>can</a:t>
            </a:r>
            <a:r>
              <a:rPr lang="fr-FR" sz="1800" dirty="0" smtClean="0"/>
              <a:t> help </a:t>
            </a:r>
            <a:r>
              <a:rPr lang="fr-FR" sz="1800" dirty="0" err="1" smtClean="0"/>
              <a:t>avoid</a:t>
            </a:r>
            <a:r>
              <a:rPr lang="fr-FR" sz="1800" dirty="0" smtClean="0"/>
              <a:t> </a:t>
            </a:r>
            <a:r>
              <a:rPr lang="fr-FR" sz="1800" dirty="0" err="1" smtClean="0"/>
              <a:t>wrong</a:t>
            </a:r>
            <a:r>
              <a:rPr lang="fr-FR" sz="1800" dirty="0" smtClean="0"/>
              <a:t> </a:t>
            </a:r>
            <a:r>
              <a:rPr lang="fr-FR" sz="1800" dirty="0" err="1" smtClean="0"/>
              <a:t>results</a:t>
            </a:r>
            <a:r>
              <a:rPr lang="fr-FR" sz="1800" dirty="0" smtClean="0"/>
              <a:t>, </a:t>
            </a:r>
            <a:r>
              <a:rPr lang="fr-FR" sz="1800" dirty="0" err="1" smtClean="0"/>
              <a:t>even</a:t>
            </a:r>
            <a:r>
              <a:rPr lang="fr-FR" sz="1800" dirty="0" smtClean="0"/>
              <a:t> if </a:t>
            </a:r>
            <a:r>
              <a:rPr lang="fr-FR" sz="1800" dirty="0" err="1" smtClean="0"/>
              <a:t>it</a:t>
            </a:r>
            <a:r>
              <a:rPr lang="fr-FR" sz="1800" dirty="0" smtClean="0"/>
              <a:t> </a:t>
            </a:r>
            <a:r>
              <a:rPr lang="fr-FR" sz="1800" dirty="0" err="1" smtClean="0"/>
              <a:t>does</a:t>
            </a:r>
            <a:r>
              <a:rPr lang="fr-FR" sz="1800" dirty="0" smtClean="0"/>
              <a:t> not </a:t>
            </a:r>
            <a:r>
              <a:rPr lang="fr-FR" sz="1800" dirty="0" err="1" smtClean="0"/>
              <a:t>bring</a:t>
            </a:r>
            <a:r>
              <a:rPr lang="fr-FR" sz="1800" dirty="0" smtClean="0"/>
              <a:t> </a:t>
            </a:r>
            <a:r>
              <a:rPr lang="fr-FR" sz="1800" dirty="0" err="1" smtClean="0"/>
              <a:t>better</a:t>
            </a:r>
            <a:r>
              <a:rPr lang="fr-FR" sz="1800" dirty="0" smtClean="0"/>
              <a:t> </a:t>
            </a:r>
            <a:r>
              <a:rPr lang="fr-FR" sz="1800" dirty="0" err="1" smtClean="0"/>
              <a:t>ones</a:t>
            </a:r>
            <a:endParaRPr lang="fr-FR" sz="1800" dirty="0"/>
          </a:p>
        </p:txBody>
      </p:sp>
      <p:sp>
        <p:nvSpPr>
          <p:cNvPr id="41" name="Espace réservé du contenu 2"/>
          <p:cNvSpPr txBox="1">
            <a:spLocks/>
          </p:cNvSpPr>
          <p:nvPr/>
        </p:nvSpPr>
        <p:spPr>
          <a:xfrm>
            <a:off x="6888088" y="4219639"/>
            <a:ext cx="2520280" cy="6046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b="1" dirty="0" err="1" smtClean="0"/>
              <a:t>Remark</a:t>
            </a:r>
            <a:r>
              <a:rPr lang="fr-FR" sz="1800" b="1" dirty="0" smtClean="0"/>
              <a:t> about Q7:</a:t>
            </a:r>
            <a:endParaRPr lang="fr-FR" sz="1800" b="1" dirty="0"/>
          </a:p>
        </p:txBody>
      </p:sp>
      <p:sp>
        <p:nvSpPr>
          <p:cNvPr id="42" name="Espace réservé du contenu 2"/>
          <p:cNvSpPr txBox="1">
            <a:spLocks/>
          </p:cNvSpPr>
          <p:nvPr/>
        </p:nvSpPr>
        <p:spPr>
          <a:xfrm>
            <a:off x="6888088" y="4648789"/>
            <a:ext cx="5252251" cy="788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non-steering group: </a:t>
            </a:r>
            <a:r>
              <a:rPr lang="fr-FR" sz="1800" dirty="0" err="1" smtClean="0"/>
              <a:t>estimates</a:t>
            </a:r>
            <a:r>
              <a:rPr lang="fr-FR" sz="1800" dirty="0" smtClean="0"/>
              <a:t> to </a:t>
            </a:r>
            <a:r>
              <a:rPr lang="fr-FR" sz="1800" dirty="0" err="1" smtClean="0"/>
              <a:t>avoid</a:t>
            </a:r>
            <a:r>
              <a:rPr lang="fr-FR" sz="1800" dirty="0" smtClean="0"/>
              <a:t> </a:t>
            </a:r>
            <a:r>
              <a:rPr lang="fr-FR" sz="1800" dirty="0" err="1" smtClean="0"/>
              <a:t>waiting</a:t>
            </a:r>
            <a:endParaRPr lang="fr-FR" sz="1800" dirty="0"/>
          </a:p>
        </p:txBody>
      </p:sp>
      <p:sp>
        <p:nvSpPr>
          <p:cNvPr id="5" name="Rectangle 4"/>
          <p:cNvSpPr/>
          <p:nvPr/>
        </p:nvSpPr>
        <p:spPr>
          <a:xfrm>
            <a:off x="7481455" y="2320635"/>
            <a:ext cx="704272" cy="135714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Titre 7"/>
          <p:cNvSpPr txBox="1">
            <a:spLocks/>
          </p:cNvSpPr>
          <p:nvPr/>
        </p:nvSpPr>
        <p:spPr>
          <a:xfrm>
            <a:off x="119336" y="986552"/>
            <a:ext cx="4392488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457200" indent="-457200">
              <a:buFont typeface="Wingdings" charset="2"/>
              <a:buChar char="Ø"/>
            </a:pPr>
            <a:r>
              <a:rPr lang="fr-FR" dirty="0" err="1" smtClean="0"/>
              <a:t>Correctness</a:t>
            </a:r>
            <a:r>
              <a:rPr lang="fr-FR" dirty="0" smtClean="0"/>
              <a:t> of </a:t>
            </a:r>
            <a:r>
              <a:rPr lang="fr-FR" dirty="0" err="1" smtClean="0"/>
              <a:t>answers</a:t>
            </a:r>
            <a:endParaRPr lang="fr-FR" dirty="0"/>
          </a:p>
        </p:txBody>
      </p:sp>
      <p:sp>
        <p:nvSpPr>
          <p:cNvPr id="52" name="Espace réservé du contenu 2"/>
          <p:cNvSpPr txBox="1">
            <a:spLocks/>
          </p:cNvSpPr>
          <p:nvPr/>
        </p:nvSpPr>
        <p:spPr>
          <a:xfrm>
            <a:off x="263352" y="5579942"/>
            <a:ext cx="4700732" cy="1017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err="1" smtClean="0"/>
              <a:t>Hypothesis</a:t>
            </a:r>
            <a:r>
              <a:rPr lang="fr-FR" b="1" dirty="0" smtClean="0"/>
              <a:t> 2:</a:t>
            </a:r>
            <a:r>
              <a:rPr lang="fr-FR" dirty="0" smtClean="0"/>
              <a:t> </a:t>
            </a:r>
            <a:r>
              <a:rPr lang="fr-FR" dirty="0" err="1"/>
              <a:t>correctness</a:t>
            </a:r>
            <a:r>
              <a:rPr lang="fr-FR" dirty="0"/>
              <a:t> of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not </a:t>
            </a:r>
            <a:r>
              <a:rPr lang="fr-FR" dirty="0" err="1"/>
              <a:t>depend</a:t>
            </a:r>
            <a:r>
              <a:rPr lang="fr-FR" dirty="0"/>
              <a:t> on </a:t>
            </a:r>
            <a:r>
              <a:rPr lang="fr-FR" dirty="0" smtClean="0"/>
              <a:t>steering</a:t>
            </a:r>
            <a:endParaRPr lang="fr-FR" dirty="0"/>
          </a:p>
        </p:txBody>
      </p:sp>
      <p:sp>
        <p:nvSpPr>
          <p:cNvPr id="44" name="Espace réservé du contenu 2"/>
          <p:cNvSpPr txBox="1">
            <a:spLocks/>
          </p:cNvSpPr>
          <p:nvPr/>
        </p:nvSpPr>
        <p:spPr>
          <a:xfrm>
            <a:off x="4893498" y="5661248"/>
            <a:ext cx="459107" cy="504056"/>
          </a:xfrm>
          <a:prstGeom prst="rect">
            <a:avLst/>
          </a:prstGeom>
          <a:ln w="7620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dirty="0" smtClean="0">
                <a:latin typeface="+mn-lt"/>
              </a:rPr>
              <a:t>?</a:t>
            </a:r>
            <a:endParaRPr lang="fr-FR" sz="4000" dirty="0">
              <a:latin typeface="+mn-lt"/>
            </a:endParaRPr>
          </a:p>
        </p:txBody>
      </p:sp>
      <p:cxnSp>
        <p:nvCxnSpPr>
          <p:cNvPr id="45" name="Connecteur droit 44"/>
          <p:cNvCxnSpPr/>
          <p:nvPr/>
        </p:nvCxnSpPr>
        <p:spPr>
          <a:xfrm>
            <a:off x="4294909" y="308703"/>
            <a:ext cx="57611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0056440" y="2"/>
            <a:ext cx="2135560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914523" y="5720997"/>
            <a:ext cx="401038" cy="432048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space réservé du contenu 2"/>
          <p:cNvSpPr txBox="1">
            <a:spLocks/>
          </p:cNvSpPr>
          <p:nvPr/>
        </p:nvSpPr>
        <p:spPr>
          <a:xfrm>
            <a:off x="6960096" y="1556792"/>
            <a:ext cx="5180243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/>
              <a:t>How </a:t>
            </a:r>
            <a:r>
              <a:rPr lang="fr-FR" sz="1600" dirty="0" err="1"/>
              <a:t>many</a:t>
            </a:r>
            <a:r>
              <a:rPr lang="fr-FR" sz="1600" dirty="0"/>
              <a:t> patterns are </a:t>
            </a:r>
            <a:r>
              <a:rPr lang="fr-FR" sz="1600" dirty="0" err="1"/>
              <a:t>discovered</a:t>
            </a:r>
            <a:r>
              <a:rPr lang="fr-FR" sz="1600" dirty="0"/>
              <a:t> for user </a:t>
            </a:r>
            <a:r>
              <a:rPr lang="fr-FR" sz="1600" i="1" dirty="0"/>
              <a:t>user049</a:t>
            </a:r>
            <a:r>
              <a:rPr lang="fr-FR" sz="1600" dirty="0"/>
              <a:t> in </a:t>
            </a:r>
            <a:r>
              <a:rPr lang="fr-FR" sz="1600" dirty="0" err="1"/>
              <a:t>his</a:t>
            </a:r>
            <a:r>
              <a:rPr lang="fr-FR" sz="1600" dirty="0"/>
              <a:t> first session on </a:t>
            </a:r>
            <a:r>
              <a:rPr lang="fr-FR" sz="1600" dirty="0" err="1" smtClean="0"/>
              <a:t>October</a:t>
            </a:r>
            <a:r>
              <a:rPr lang="fr-FR" sz="1600" dirty="0"/>
              <a:t> </a:t>
            </a:r>
            <a:r>
              <a:rPr lang="en-US" sz="1600" dirty="0" smtClean="0"/>
              <a:t>2nd </a:t>
            </a:r>
            <a:r>
              <a:rPr lang="en-US" sz="1600" dirty="0"/>
              <a:t>(from 12:14 to 14:03)?</a:t>
            </a:r>
            <a:endParaRPr lang="fr-FR" sz="1600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7824192" y="2060848"/>
            <a:ext cx="0" cy="259787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455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40" grpId="0" build="p"/>
      <p:bldP spid="41" grpId="0" build="p"/>
      <p:bldP spid="42" grpId="0"/>
      <p:bldP spid="5" grpId="0" animBg="1"/>
      <p:bldP spid="52" grpId="0"/>
      <p:bldP spid="44" grpId="0"/>
      <p:bldP spid="47" grpId="0" animBg="1"/>
      <p:bldP spid="4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fr-FR" dirty="0" smtClean="0"/>
              <a:t>B: </a:t>
            </a:r>
            <a:r>
              <a:rPr lang="fr-FR" dirty="0"/>
              <a:t>How are the </a:t>
            </a:r>
            <a:r>
              <a:rPr lang="fr-FR" dirty="0" err="1"/>
              <a:t>different</a:t>
            </a:r>
            <a:r>
              <a:rPr lang="fr-FR" dirty="0"/>
              <a:t> interactions </a:t>
            </a:r>
            <a:r>
              <a:rPr lang="fr-FR" dirty="0" err="1"/>
              <a:t>perceived</a:t>
            </a:r>
            <a:r>
              <a:rPr lang="fr-FR" dirty="0"/>
              <a:t> by the </a:t>
            </a:r>
            <a:r>
              <a:rPr lang="fr-FR" dirty="0" err="1"/>
              <a:t>analysts</a:t>
            </a:r>
            <a:r>
              <a:rPr lang="fr-FR" dirty="0"/>
              <a:t>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52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16702" y="290"/>
            <a:ext cx="21522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5561" y="2"/>
            <a:ext cx="2160240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5802" y="2"/>
            <a:ext cx="5760639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Evaluating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the impact of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progressiveness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on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analysis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tasks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" name="Titre 7"/>
          <p:cNvSpPr txBox="1">
            <a:spLocks/>
          </p:cNvSpPr>
          <p:nvPr/>
        </p:nvSpPr>
        <p:spPr>
          <a:xfrm>
            <a:off x="119336" y="986552"/>
            <a:ext cx="4392488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457200" indent="-457200">
              <a:buFont typeface="Wingdings" charset="2"/>
              <a:buChar char="Ø"/>
            </a:pPr>
            <a:r>
              <a:rPr lang="fr-FR" dirty="0" smtClean="0"/>
              <a:t>Use of actions</a:t>
            </a:r>
            <a:endParaRPr lang="fr-FR" dirty="0"/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0" y="1988840"/>
            <a:ext cx="164239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Group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49" name="Espace réservé du contenu 2"/>
          <p:cNvSpPr txBox="1">
            <a:spLocks/>
          </p:cNvSpPr>
          <p:nvPr/>
        </p:nvSpPr>
        <p:spPr>
          <a:xfrm>
            <a:off x="3359696" y="3590547"/>
            <a:ext cx="932306" cy="51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6</a:t>
            </a:r>
            <a:endParaRPr lang="fr-FR" sz="1800" dirty="0">
              <a:solidFill>
                <a:srgbClr val="000000"/>
              </a:solidFill>
            </a:endParaRPr>
          </a:p>
        </p:txBody>
      </p:sp>
      <p:cxnSp>
        <p:nvCxnSpPr>
          <p:cNvPr id="52" name="Connecteur droit 51"/>
          <p:cNvCxnSpPr/>
          <p:nvPr/>
        </p:nvCxnSpPr>
        <p:spPr>
          <a:xfrm>
            <a:off x="1642393" y="2008100"/>
            <a:ext cx="0" cy="2103547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119336" y="2492896"/>
            <a:ext cx="11881320" cy="0"/>
          </a:xfrm>
          <a:prstGeom prst="line">
            <a:avLst/>
          </a:prstGeom>
          <a:ln w="38100" cmpd="dbl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119336" y="3086492"/>
            <a:ext cx="1188132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Espace réservé du contenu 2"/>
          <p:cNvSpPr txBox="1">
            <a:spLocks/>
          </p:cNvSpPr>
          <p:nvPr/>
        </p:nvSpPr>
        <p:spPr>
          <a:xfrm>
            <a:off x="1642393" y="1988840"/>
            <a:ext cx="171730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Action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59" name="Espace réservé du contenu 2"/>
          <p:cNvSpPr txBox="1">
            <a:spLocks/>
          </p:cNvSpPr>
          <p:nvPr/>
        </p:nvSpPr>
        <p:spPr>
          <a:xfrm>
            <a:off x="3359696" y="1988840"/>
            <a:ext cx="93230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Q1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60" name="Espace réservé du contenu 2"/>
          <p:cNvSpPr txBox="1">
            <a:spLocks/>
          </p:cNvSpPr>
          <p:nvPr/>
        </p:nvSpPr>
        <p:spPr>
          <a:xfrm>
            <a:off x="4295489" y="1997544"/>
            <a:ext cx="936102" cy="495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Q2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61" name="Espace réservé du contenu 2"/>
          <p:cNvSpPr txBox="1">
            <a:spLocks/>
          </p:cNvSpPr>
          <p:nvPr/>
        </p:nvSpPr>
        <p:spPr>
          <a:xfrm>
            <a:off x="5231590" y="1988840"/>
            <a:ext cx="92502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Q3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62" name="Espace réservé du contenu 2"/>
          <p:cNvSpPr txBox="1">
            <a:spLocks/>
          </p:cNvSpPr>
          <p:nvPr/>
        </p:nvSpPr>
        <p:spPr>
          <a:xfrm>
            <a:off x="6156614" y="1988840"/>
            <a:ext cx="93230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Q4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63" name="Espace réservé du contenu 2"/>
          <p:cNvSpPr txBox="1">
            <a:spLocks/>
          </p:cNvSpPr>
          <p:nvPr/>
        </p:nvSpPr>
        <p:spPr>
          <a:xfrm>
            <a:off x="7088920" y="1988840"/>
            <a:ext cx="93230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Q5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64" name="Espace réservé du contenu 2"/>
          <p:cNvSpPr txBox="1">
            <a:spLocks/>
          </p:cNvSpPr>
          <p:nvPr/>
        </p:nvSpPr>
        <p:spPr>
          <a:xfrm>
            <a:off x="8021226" y="1988840"/>
            <a:ext cx="93230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Q6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65" name="Espace réservé du contenu 2"/>
          <p:cNvSpPr txBox="1">
            <a:spLocks/>
          </p:cNvSpPr>
          <p:nvPr/>
        </p:nvSpPr>
        <p:spPr>
          <a:xfrm>
            <a:off x="8953532" y="1988840"/>
            <a:ext cx="93230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Q7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66" name="Espace réservé du contenu 2"/>
          <p:cNvSpPr txBox="1">
            <a:spLocks/>
          </p:cNvSpPr>
          <p:nvPr/>
        </p:nvSpPr>
        <p:spPr>
          <a:xfrm>
            <a:off x="9885838" y="1988840"/>
            <a:ext cx="93230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Q8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67" name="Espace réservé du contenu 2"/>
          <p:cNvSpPr txBox="1">
            <a:spLocks/>
          </p:cNvSpPr>
          <p:nvPr/>
        </p:nvSpPr>
        <p:spPr>
          <a:xfrm>
            <a:off x="10818143" y="1988840"/>
            <a:ext cx="118251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 smtClean="0">
                <a:solidFill>
                  <a:schemeClr val="tx1"/>
                </a:solidFill>
              </a:rPr>
              <a:t>TOTAL</a:t>
            </a:r>
            <a:endParaRPr lang="fr-FR" sz="1800" b="1" dirty="0">
              <a:solidFill>
                <a:srgbClr val="000000"/>
              </a:solidFill>
            </a:endParaRPr>
          </a:p>
        </p:txBody>
      </p:sp>
      <p:sp>
        <p:nvSpPr>
          <p:cNvPr id="68" name="Espace réservé du contenu 2"/>
          <p:cNvSpPr txBox="1">
            <a:spLocks/>
          </p:cNvSpPr>
          <p:nvPr/>
        </p:nvSpPr>
        <p:spPr>
          <a:xfrm>
            <a:off x="-27510" y="2492896"/>
            <a:ext cx="169360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Non-steering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69" name="Espace réservé du contenu 2"/>
          <p:cNvSpPr txBox="1">
            <a:spLocks/>
          </p:cNvSpPr>
          <p:nvPr/>
        </p:nvSpPr>
        <p:spPr>
          <a:xfrm>
            <a:off x="-27510" y="3281367"/>
            <a:ext cx="169360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Steering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70" name="Espace réservé du contenu 2"/>
          <p:cNvSpPr txBox="1">
            <a:spLocks/>
          </p:cNvSpPr>
          <p:nvPr/>
        </p:nvSpPr>
        <p:spPr>
          <a:xfrm>
            <a:off x="1666093" y="2492896"/>
            <a:ext cx="169360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err="1" smtClean="0">
                <a:solidFill>
                  <a:schemeClr val="tx1"/>
                </a:solidFill>
              </a:rPr>
              <a:t>Modify</a:t>
            </a:r>
            <a:r>
              <a:rPr lang="fr-FR" sz="1800" dirty="0" smtClean="0">
                <a:solidFill>
                  <a:schemeClr val="tx1"/>
                </a:solidFill>
              </a:rPr>
              <a:t> data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71" name="Espace réservé du contenu 2"/>
          <p:cNvSpPr txBox="1">
            <a:spLocks/>
          </p:cNvSpPr>
          <p:nvPr/>
        </p:nvSpPr>
        <p:spPr>
          <a:xfrm>
            <a:off x="1666093" y="3086492"/>
            <a:ext cx="169360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err="1" smtClean="0">
                <a:solidFill>
                  <a:schemeClr val="tx1"/>
                </a:solidFill>
              </a:rPr>
              <a:t>Modify</a:t>
            </a:r>
            <a:r>
              <a:rPr lang="fr-FR" sz="1800" dirty="0" smtClean="0">
                <a:solidFill>
                  <a:schemeClr val="tx1"/>
                </a:solidFill>
              </a:rPr>
              <a:t> data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72" name="Espace réservé du contenu 2"/>
          <p:cNvSpPr txBox="1">
            <a:spLocks/>
          </p:cNvSpPr>
          <p:nvPr/>
        </p:nvSpPr>
        <p:spPr>
          <a:xfrm>
            <a:off x="1642393" y="3597619"/>
            <a:ext cx="1717303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Steering</a:t>
            </a:r>
            <a:endParaRPr lang="fr-FR" sz="1800" dirty="0">
              <a:solidFill>
                <a:srgbClr val="000000"/>
              </a:solidFill>
            </a:endParaRPr>
          </a:p>
        </p:txBody>
      </p:sp>
      <p:cxnSp>
        <p:nvCxnSpPr>
          <p:cNvPr id="73" name="Connecteur droit 72"/>
          <p:cNvCxnSpPr/>
          <p:nvPr/>
        </p:nvCxnSpPr>
        <p:spPr>
          <a:xfrm>
            <a:off x="3359696" y="2008100"/>
            <a:ext cx="0" cy="2099465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>
            <a:off x="4292002" y="1998470"/>
            <a:ext cx="0" cy="2097311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>
            <a:off x="5224308" y="1988840"/>
            <a:ext cx="0" cy="2106941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>
            <a:off x="6156614" y="2005946"/>
            <a:ext cx="0" cy="2101619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>
            <a:off x="7088920" y="1996316"/>
            <a:ext cx="0" cy="2111249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/>
          <p:cNvCxnSpPr/>
          <p:nvPr/>
        </p:nvCxnSpPr>
        <p:spPr>
          <a:xfrm>
            <a:off x="8021226" y="2000054"/>
            <a:ext cx="0" cy="2095727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>
            <a:off x="8953532" y="1990424"/>
            <a:ext cx="0" cy="2117141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/>
          <p:cNvCxnSpPr/>
          <p:nvPr/>
        </p:nvCxnSpPr>
        <p:spPr>
          <a:xfrm>
            <a:off x="9885838" y="1994162"/>
            <a:ext cx="0" cy="2113403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>
            <a:off x="10818144" y="1997900"/>
            <a:ext cx="0" cy="2097881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>
            <a:off x="1644316" y="3590548"/>
            <a:ext cx="1035634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119336" y="4111647"/>
            <a:ext cx="1188132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119336" y="1997544"/>
            <a:ext cx="1188132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Espace réservé du contenu 2"/>
          <p:cNvSpPr txBox="1">
            <a:spLocks/>
          </p:cNvSpPr>
          <p:nvPr/>
        </p:nvSpPr>
        <p:spPr>
          <a:xfrm>
            <a:off x="4292002" y="3596438"/>
            <a:ext cx="932306" cy="51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7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14" name="Espace réservé du contenu 2"/>
          <p:cNvSpPr txBox="1">
            <a:spLocks/>
          </p:cNvSpPr>
          <p:nvPr/>
        </p:nvSpPr>
        <p:spPr>
          <a:xfrm>
            <a:off x="5224308" y="3590546"/>
            <a:ext cx="932306" cy="51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7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15" name="Espace réservé du contenu 2"/>
          <p:cNvSpPr txBox="1">
            <a:spLocks/>
          </p:cNvSpPr>
          <p:nvPr/>
        </p:nvSpPr>
        <p:spPr>
          <a:xfrm>
            <a:off x="6156614" y="3584654"/>
            <a:ext cx="932306" cy="51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6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16" name="Espace réservé du contenu 2"/>
          <p:cNvSpPr txBox="1">
            <a:spLocks/>
          </p:cNvSpPr>
          <p:nvPr/>
        </p:nvSpPr>
        <p:spPr>
          <a:xfrm>
            <a:off x="7088920" y="3589346"/>
            <a:ext cx="932306" cy="51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8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17" name="Espace réservé du contenu 2"/>
          <p:cNvSpPr txBox="1">
            <a:spLocks/>
          </p:cNvSpPr>
          <p:nvPr/>
        </p:nvSpPr>
        <p:spPr>
          <a:xfrm>
            <a:off x="8021226" y="3588746"/>
            <a:ext cx="932306" cy="51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18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18" name="Espace réservé du contenu 2"/>
          <p:cNvSpPr txBox="1">
            <a:spLocks/>
          </p:cNvSpPr>
          <p:nvPr/>
        </p:nvSpPr>
        <p:spPr>
          <a:xfrm>
            <a:off x="8953532" y="3593438"/>
            <a:ext cx="932306" cy="51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8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19" name="Espace réservé du contenu 2"/>
          <p:cNvSpPr txBox="1">
            <a:spLocks/>
          </p:cNvSpPr>
          <p:nvPr/>
        </p:nvSpPr>
        <p:spPr>
          <a:xfrm>
            <a:off x="9885837" y="3596438"/>
            <a:ext cx="932306" cy="51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6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20" name="Espace réservé du contenu 2"/>
          <p:cNvSpPr txBox="1">
            <a:spLocks/>
          </p:cNvSpPr>
          <p:nvPr/>
        </p:nvSpPr>
        <p:spPr>
          <a:xfrm>
            <a:off x="10818142" y="3599438"/>
            <a:ext cx="932306" cy="51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66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21" name="Espace réservé du contenu 2"/>
          <p:cNvSpPr txBox="1">
            <a:spLocks/>
          </p:cNvSpPr>
          <p:nvPr/>
        </p:nvSpPr>
        <p:spPr>
          <a:xfrm>
            <a:off x="8021226" y="3086492"/>
            <a:ext cx="932306" cy="490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2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22" name="Espace réservé du contenu 2"/>
          <p:cNvSpPr txBox="1">
            <a:spLocks/>
          </p:cNvSpPr>
          <p:nvPr/>
        </p:nvSpPr>
        <p:spPr>
          <a:xfrm>
            <a:off x="8953531" y="3094536"/>
            <a:ext cx="932306" cy="490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0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23" name="Espace réservé du contenu 2"/>
          <p:cNvSpPr txBox="1">
            <a:spLocks/>
          </p:cNvSpPr>
          <p:nvPr/>
        </p:nvSpPr>
        <p:spPr>
          <a:xfrm>
            <a:off x="9885836" y="3102580"/>
            <a:ext cx="932306" cy="490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6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24" name="Espace réservé du contenu 2"/>
          <p:cNvSpPr txBox="1">
            <a:spLocks/>
          </p:cNvSpPr>
          <p:nvPr/>
        </p:nvSpPr>
        <p:spPr>
          <a:xfrm>
            <a:off x="10818141" y="3100040"/>
            <a:ext cx="932306" cy="490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6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25" name="Espace réservé du contenu 2"/>
          <p:cNvSpPr txBox="1">
            <a:spLocks/>
          </p:cNvSpPr>
          <p:nvPr/>
        </p:nvSpPr>
        <p:spPr>
          <a:xfrm>
            <a:off x="8021225" y="2509162"/>
            <a:ext cx="932306" cy="57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>
                <a:solidFill>
                  <a:schemeClr val="tx1"/>
                </a:solidFill>
              </a:rPr>
              <a:t>2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26" name="Espace réservé du contenu 2"/>
          <p:cNvSpPr txBox="1">
            <a:spLocks/>
          </p:cNvSpPr>
          <p:nvPr/>
        </p:nvSpPr>
        <p:spPr>
          <a:xfrm>
            <a:off x="8961411" y="2509161"/>
            <a:ext cx="932306" cy="57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0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27" name="Espace réservé du contenu 2"/>
          <p:cNvSpPr txBox="1">
            <a:spLocks/>
          </p:cNvSpPr>
          <p:nvPr/>
        </p:nvSpPr>
        <p:spPr>
          <a:xfrm>
            <a:off x="9901597" y="2509160"/>
            <a:ext cx="932306" cy="57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4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28" name="Espace réservé du contenu 2"/>
          <p:cNvSpPr txBox="1">
            <a:spLocks/>
          </p:cNvSpPr>
          <p:nvPr/>
        </p:nvSpPr>
        <p:spPr>
          <a:xfrm>
            <a:off x="10841783" y="2509159"/>
            <a:ext cx="932306" cy="577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>
                <a:solidFill>
                  <a:schemeClr val="tx1"/>
                </a:solidFill>
              </a:rPr>
              <a:t>6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133" name="Espace réservé du contenu 2"/>
          <p:cNvSpPr txBox="1">
            <a:spLocks/>
          </p:cNvSpPr>
          <p:nvPr/>
        </p:nvSpPr>
        <p:spPr>
          <a:xfrm>
            <a:off x="263352" y="4514914"/>
            <a:ext cx="4505325" cy="42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Steering </a:t>
            </a:r>
            <a:r>
              <a:rPr lang="fr-FR" sz="1800" b="1" dirty="0" err="1" smtClean="0"/>
              <a:t>is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used</a:t>
            </a:r>
            <a:r>
              <a:rPr lang="fr-FR" sz="1800" b="1" dirty="0" smtClean="0"/>
              <a:t> a lot</a:t>
            </a:r>
            <a:endParaRPr lang="fr-FR" sz="1800" b="1" dirty="0"/>
          </a:p>
        </p:txBody>
      </p:sp>
      <p:sp>
        <p:nvSpPr>
          <p:cNvPr id="134" name="Espace réservé du contenu 2"/>
          <p:cNvSpPr txBox="1">
            <a:spLocks/>
          </p:cNvSpPr>
          <p:nvPr/>
        </p:nvSpPr>
        <p:spPr>
          <a:xfrm>
            <a:off x="261001" y="4944065"/>
            <a:ext cx="4826887" cy="42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err="1" smtClean="0"/>
              <a:t>at</a:t>
            </a:r>
            <a:r>
              <a:rPr lang="fr-FR" sz="1600" dirty="0" smtClean="0"/>
              <a:t> least once for </a:t>
            </a:r>
            <a:r>
              <a:rPr lang="fr-FR" sz="1600" dirty="0" err="1" smtClean="0"/>
              <a:t>each</a:t>
            </a:r>
            <a:r>
              <a:rPr lang="fr-FR" sz="1600" dirty="0" smtClean="0"/>
              <a:t> participant</a:t>
            </a:r>
            <a:endParaRPr lang="fr-FR" sz="1600" dirty="0"/>
          </a:p>
        </p:txBody>
      </p:sp>
      <p:sp>
        <p:nvSpPr>
          <p:cNvPr id="135" name="Espace réservé du contenu 2"/>
          <p:cNvSpPr txBox="1">
            <a:spLocks/>
          </p:cNvSpPr>
          <p:nvPr/>
        </p:nvSpPr>
        <p:spPr>
          <a:xfrm>
            <a:off x="261001" y="5311040"/>
            <a:ext cx="4826887" cy="42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smtClean="0"/>
              <a:t>once per question for </a:t>
            </a:r>
            <a:r>
              <a:rPr lang="fr-FR" sz="1600" dirty="0" err="1" smtClean="0"/>
              <a:t>several</a:t>
            </a:r>
            <a:r>
              <a:rPr lang="fr-FR" sz="1600" dirty="0" smtClean="0"/>
              <a:t> participants</a:t>
            </a:r>
            <a:endParaRPr lang="fr-FR" sz="1600" dirty="0"/>
          </a:p>
        </p:txBody>
      </p:sp>
      <p:sp>
        <p:nvSpPr>
          <p:cNvPr id="75" name="Espace réservé du contenu 2"/>
          <p:cNvSpPr txBox="1">
            <a:spLocks/>
          </p:cNvSpPr>
          <p:nvPr/>
        </p:nvSpPr>
        <p:spPr>
          <a:xfrm>
            <a:off x="6542438" y="4514914"/>
            <a:ext cx="4505325" cy="42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err="1" smtClean="0"/>
              <a:t>Modify</a:t>
            </a:r>
            <a:r>
              <a:rPr lang="fr-FR" sz="1800" b="1" dirty="0" smtClean="0"/>
              <a:t> data </a:t>
            </a:r>
            <a:r>
              <a:rPr lang="fr-FR" sz="1800" b="1" dirty="0" err="1" smtClean="0"/>
              <a:t>is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barely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used</a:t>
            </a:r>
            <a:endParaRPr lang="fr-FR" sz="1800" b="1" dirty="0"/>
          </a:p>
        </p:txBody>
      </p:sp>
      <p:sp>
        <p:nvSpPr>
          <p:cNvPr id="76" name="Espace réservé du contenu 2"/>
          <p:cNvSpPr txBox="1">
            <a:spLocks/>
          </p:cNvSpPr>
          <p:nvPr/>
        </p:nvSpPr>
        <p:spPr>
          <a:xfrm>
            <a:off x="6540087" y="4944065"/>
            <a:ext cx="4826887" cy="42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err="1" smtClean="0"/>
              <a:t>most</a:t>
            </a:r>
            <a:r>
              <a:rPr lang="fr-FR" sz="1600" dirty="0" smtClean="0"/>
              <a:t> participants </a:t>
            </a:r>
            <a:r>
              <a:rPr lang="fr-FR" sz="1600" dirty="0" err="1" smtClean="0"/>
              <a:t>never</a:t>
            </a:r>
            <a:r>
              <a:rPr lang="fr-FR" sz="1600" dirty="0" smtClean="0"/>
              <a:t> </a:t>
            </a:r>
            <a:r>
              <a:rPr lang="fr-FR" sz="1600" dirty="0" err="1" smtClean="0"/>
              <a:t>used</a:t>
            </a:r>
            <a:r>
              <a:rPr lang="fr-FR" sz="1600" dirty="0" smtClean="0"/>
              <a:t> </a:t>
            </a:r>
            <a:r>
              <a:rPr lang="fr-FR" sz="1600" dirty="0" err="1" smtClean="0"/>
              <a:t>it</a:t>
            </a:r>
            <a:endParaRPr lang="fr-FR" sz="1600" dirty="0"/>
          </a:p>
        </p:txBody>
      </p:sp>
      <p:sp>
        <p:nvSpPr>
          <p:cNvPr id="77" name="Espace réservé du contenu 2"/>
          <p:cNvSpPr txBox="1">
            <a:spLocks/>
          </p:cNvSpPr>
          <p:nvPr/>
        </p:nvSpPr>
        <p:spPr>
          <a:xfrm>
            <a:off x="6540087" y="5311040"/>
            <a:ext cx="4826887" cy="4291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600" dirty="0" err="1"/>
              <a:t>similar</a:t>
            </a:r>
            <a:r>
              <a:rPr lang="fr-FR" sz="1600" dirty="0"/>
              <a:t> use </a:t>
            </a:r>
            <a:r>
              <a:rPr lang="fr-FR" sz="1600" dirty="0" err="1"/>
              <a:t>within</a:t>
            </a:r>
            <a:r>
              <a:rPr lang="fr-FR" sz="1600" dirty="0"/>
              <a:t> </a:t>
            </a:r>
            <a:r>
              <a:rPr lang="fr-FR" sz="1600" dirty="0" err="1"/>
              <a:t>both</a:t>
            </a:r>
            <a:r>
              <a:rPr lang="fr-FR" sz="1600" dirty="0"/>
              <a:t> groups</a:t>
            </a:r>
          </a:p>
        </p:txBody>
      </p:sp>
      <p:cxnSp>
        <p:nvCxnSpPr>
          <p:cNvPr id="79" name="Connecteur droit 78"/>
          <p:cNvCxnSpPr/>
          <p:nvPr/>
        </p:nvCxnSpPr>
        <p:spPr>
          <a:xfrm>
            <a:off x="4294909" y="308703"/>
            <a:ext cx="57611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10056440" y="2"/>
            <a:ext cx="2135560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256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35" grpId="0"/>
      <p:bldP spid="75" grpId="0"/>
      <p:bldP spid="76" grpId="0"/>
      <p:bldP spid="7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B: </a:t>
            </a:r>
            <a:r>
              <a:rPr lang="fr-FR" dirty="0"/>
              <a:t>How are the </a:t>
            </a:r>
            <a:r>
              <a:rPr lang="fr-FR" dirty="0" err="1"/>
              <a:t>different</a:t>
            </a:r>
            <a:r>
              <a:rPr lang="fr-FR" dirty="0"/>
              <a:t> interactions </a:t>
            </a:r>
            <a:r>
              <a:rPr lang="fr-FR" dirty="0" err="1"/>
              <a:t>perceived</a:t>
            </a:r>
            <a:r>
              <a:rPr lang="fr-FR" dirty="0"/>
              <a:t> by the </a:t>
            </a:r>
            <a:r>
              <a:rPr lang="fr-FR" dirty="0" err="1"/>
              <a:t>analysts</a:t>
            </a:r>
            <a:r>
              <a:rPr lang="fr-FR" dirty="0"/>
              <a:t>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9434" y="4127383"/>
            <a:ext cx="4170382" cy="532653"/>
          </a:xfrm>
        </p:spPr>
        <p:txBody>
          <a:bodyPr/>
          <a:lstStyle/>
          <a:p>
            <a:pPr marL="0" indent="0">
              <a:buNone/>
            </a:pPr>
            <a:r>
              <a:rPr lang="fr-FR" b="1" dirty="0" smtClean="0"/>
              <a:t>Steering </a:t>
            </a:r>
            <a:r>
              <a:rPr lang="fr-FR" b="1" dirty="0" err="1" smtClean="0"/>
              <a:t>felt</a:t>
            </a:r>
            <a:r>
              <a:rPr lang="fr-FR" b="1" dirty="0" smtClean="0"/>
              <a:t> </a:t>
            </a:r>
            <a:r>
              <a:rPr lang="fr-FR" b="1" dirty="0" err="1" smtClean="0"/>
              <a:t>useful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53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16702" y="290"/>
            <a:ext cx="21522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5561" y="2"/>
            <a:ext cx="2160240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5802" y="2"/>
            <a:ext cx="5760639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Evaluating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the impact of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progressiveness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on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analysis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tasks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355234" y="4595203"/>
            <a:ext cx="5380726" cy="711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helps</a:t>
            </a:r>
            <a:r>
              <a:rPr lang="fr-FR" sz="1800" dirty="0" smtClean="0"/>
              <a:t> </a:t>
            </a:r>
            <a:r>
              <a:rPr lang="fr-FR" sz="1800" dirty="0" err="1" smtClean="0"/>
              <a:t>saving</a:t>
            </a:r>
            <a:r>
              <a:rPr lang="fr-FR" sz="1800" dirty="0" smtClean="0"/>
              <a:t> time and feeling in control of the </a:t>
            </a:r>
            <a:r>
              <a:rPr lang="fr-FR" sz="1800" dirty="0" err="1" smtClean="0"/>
              <a:t>algorithm</a:t>
            </a:r>
            <a:endParaRPr lang="fr-FR" sz="1800" dirty="0"/>
          </a:p>
        </p:txBody>
      </p:sp>
      <p:sp>
        <p:nvSpPr>
          <p:cNvPr id="19" name="Titre 7"/>
          <p:cNvSpPr txBox="1">
            <a:spLocks/>
          </p:cNvSpPr>
          <p:nvPr/>
        </p:nvSpPr>
        <p:spPr>
          <a:xfrm>
            <a:off x="119336" y="986552"/>
            <a:ext cx="7272808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457200" indent="-457200">
              <a:buFont typeface="Wingdings" charset="2"/>
              <a:buChar char="Ø"/>
            </a:pPr>
            <a:r>
              <a:rPr lang="fr-FR" dirty="0" err="1" smtClean="0"/>
              <a:t>Usefulness</a:t>
            </a:r>
            <a:r>
              <a:rPr lang="fr-FR" dirty="0" smtClean="0"/>
              <a:t> and </a:t>
            </a:r>
            <a:r>
              <a:rPr lang="fr-FR" dirty="0" err="1" smtClean="0"/>
              <a:t>intuitiveness</a:t>
            </a:r>
            <a:r>
              <a:rPr lang="fr-FR" dirty="0" smtClean="0"/>
              <a:t> of steering</a:t>
            </a:r>
            <a:endParaRPr lang="fr-FR" dirty="0"/>
          </a:p>
        </p:txBody>
      </p:sp>
      <p:pic>
        <p:nvPicPr>
          <p:cNvPr id="24" name="Image 23" descr="liker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6" t="71146" b="4317"/>
          <a:stretch/>
        </p:blipFill>
        <p:spPr>
          <a:xfrm>
            <a:off x="5447928" y="1665693"/>
            <a:ext cx="6096350" cy="2051339"/>
          </a:xfrm>
          <a:prstGeom prst="rect">
            <a:avLst/>
          </a:prstGeom>
        </p:spPr>
      </p:pic>
      <p:grpSp>
        <p:nvGrpSpPr>
          <p:cNvPr id="25" name="Grouper 24"/>
          <p:cNvGrpSpPr/>
          <p:nvPr/>
        </p:nvGrpSpPr>
        <p:grpSpPr>
          <a:xfrm>
            <a:off x="5015880" y="3689388"/>
            <a:ext cx="1872871" cy="315676"/>
            <a:chOff x="179512" y="6013613"/>
            <a:chExt cx="2449598" cy="412884"/>
          </a:xfrm>
        </p:grpSpPr>
        <p:sp>
          <p:nvSpPr>
            <p:cNvPr id="26" name="Rectangle 25"/>
            <p:cNvSpPr/>
            <p:nvPr/>
          </p:nvSpPr>
          <p:spPr>
            <a:xfrm>
              <a:off x="179512" y="6146079"/>
              <a:ext cx="191046" cy="1910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space réservé du contenu 6"/>
            <p:cNvSpPr txBox="1">
              <a:spLocks/>
            </p:cNvSpPr>
            <p:nvPr/>
          </p:nvSpPr>
          <p:spPr>
            <a:xfrm>
              <a:off x="380527" y="6013613"/>
              <a:ext cx="2248583" cy="412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fr-FR" sz="1800" dirty="0" err="1" smtClean="0"/>
                <a:t>Strongly</a:t>
              </a:r>
              <a:r>
                <a:rPr lang="fr-FR" sz="1800" dirty="0" smtClean="0"/>
                <a:t> </a:t>
              </a:r>
              <a:r>
                <a:rPr lang="fr-FR" sz="1800" dirty="0" err="1" smtClean="0"/>
                <a:t>disagree</a:t>
              </a:r>
              <a:endParaRPr lang="fr-FR" sz="1800" dirty="0"/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6955063" y="3684627"/>
            <a:ext cx="1157161" cy="315676"/>
            <a:chOff x="178186" y="6472500"/>
            <a:chExt cx="1513494" cy="412884"/>
          </a:xfrm>
        </p:grpSpPr>
        <p:sp>
          <p:nvSpPr>
            <p:cNvPr id="29" name="Rectangle 28"/>
            <p:cNvSpPr/>
            <p:nvPr/>
          </p:nvSpPr>
          <p:spPr>
            <a:xfrm>
              <a:off x="178186" y="6604966"/>
              <a:ext cx="191046" cy="19104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space réservé du contenu 6"/>
            <p:cNvSpPr txBox="1">
              <a:spLocks/>
            </p:cNvSpPr>
            <p:nvPr/>
          </p:nvSpPr>
          <p:spPr>
            <a:xfrm>
              <a:off x="379201" y="6472500"/>
              <a:ext cx="1312479" cy="412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fr-FR" sz="1800" dirty="0" err="1" smtClean="0"/>
                <a:t>Disagree</a:t>
              </a:r>
              <a:endParaRPr lang="fr-FR" sz="1800" dirty="0"/>
            </a:p>
          </p:txBody>
        </p:sp>
      </p:grpSp>
      <p:grpSp>
        <p:nvGrpSpPr>
          <p:cNvPr id="31" name="Grouper 30"/>
          <p:cNvGrpSpPr/>
          <p:nvPr/>
        </p:nvGrpSpPr>
        <p:grpSpPr>
          <a:xfrm>
            <a:off x="8285857" y="3684627"/>
            <a:ext cx="978495" cy="315676"/>
            <a:chOff x="2932151" y="6013607"/>
            <a:chExt cx="1279810" cy="412884"/>
          </a:xfrm>
        </p:grpSpPr>
        <p:sp>
          <p:nvSpPr>
            <p:cNvPr id="32" name="Rectangle 31"/>
            <p:cNvSpPr/>
            <p:nvPr/>
          </p:nvSpPr>
          <p:spPr>
            <a:xfrm>
              <a:off x="2932151" y="6146073"/>
              <a:ext cx="191046" cy="1910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space réservé du contenu 6"/>
            <p:cNvSpPr txBox="1">
              <a:spLocks/>
            </p:cNvSpPr>
            <p:nvPr/>
          </p:nvSpPr>
          <p:spPr>
            <a:xfrm>
              <a:off x="3133167" y="6013607"/>
              <a:ext cx="1078794" cy="412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fr-FR" sz="1800" dirty="0" err="1" smtClean="0"/>
                <a:t>Neutral</a:t>
              </a:r>
              <a:endParaRPr lang="fr-FR" sz="1800" dirty="0"/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9335014" y="3684627"/>
            <a:ext cx="937450" cy="315676"/>
            <a:chOff x="2930825" y="6472494"/>
            <a:chExt cx="1226126" cy="412884"/>
          </a:xfrm>
        </p:grpSpPr>
        <p:sp>
          <p:nvSpPr>
            <p:cNvPr id="35" name="Rectangle 34"/>
            <p:cNvSpPr/>
            <p:nvPr/>
          </p:nvSpPr>
          <p:spPr>
            <a:xfrm>
              <a:off x="2930825" y="6604960"/>
              <a:ext cx="191046" cy="19104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space réservé du contenu 6"/>
            <p:cNvSpPr txBox="1">
              <a:spLocks/>
            </p:cNvSpPr>
            <p:nvPr/>
          </p:nvSpPr>
          <p:spPr>
            <a:xfrm>
              <a:off x="3131841" y="6472494"/>
              <a:ext cx="1025110" cy="412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fr-FR" sz="1800" dirty="0" err="1" smtClean="0"/>
                <a:t>Agree</a:t>
              </a:r>
              <a:endParaRPr lang="fr-FR" sz="1800" dirty="0"/>
            </a:p>
          </p:txBody>
        </p:sp>
      </p:grpSp>
      <p:grpSp>
        <p:nvGrpSpPr>
          <p:cNvPr id="37" name="Grouper 36"/>
          <p:cNvGrpSpPr/>
          <p:nvPr/>
        </p:nvGrpSpPr>
        <p:grpSpPr>
          <a:xfrm>
            <a:off x="10372997" y="3684627"/>
            <a:ext cx="1690946" cy="315676"/>
            <a:chOff x="5091065" y="6013607"/>
            <a:chExt cx="2211651" cy="412884"/>
          </a:xfrm>
        </p:grpSpPr>
        <p:sp>
          <p:nvSpPr>
            <p:cNvPr id="38" name="Rectangle 37"/>
            <p:cNvSpPr/>
            <p:nvPr/>
          </p:nvSpPr>
          <p:spPr>
            <a:xfrm>
              <a:off x="5091065" y="6146073"/>
              <a:ext cx="191046" cy="191046"/>
            </a:xfrm>
            <a:prstGeom prst="rect">
              <a:avLst/>
            </a:prstGeom>
            <a:solidFill>
              <a:srgbClr val="3D85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space réservé du contenu 6"/>
            <p:cNvSpPr txBox="1">
              <a:spLocks/>
            </p:cNvSpPr>
            <p:nvPr/>
          </p:nvSpPr>
          <p:spPr>
            <a:xfrm>
              <a:off x="5292080" y="6013607"/>
              <a:ext cx="2010636" cy="412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fr-FR" sz="1800" dirty="0" err="1" smtClean="0"/>
                <a:t>Strongly</a:t>
              </a:r>
              <a:r>
                <a:rPr lang="fr-FR" sz="1800" dirty="0" smtClean="0"/>
                <a:t> </a:t>
              </a:r>
              <a:r>
                <a:rPr lang="fr-FR" sz="1800" dirty="0" err="1" smtClean="0"/>
                <a:t>agree</a:t>
              </a:r>
              <a:endParaRPr lang="fr-FR" sz="1800" dirty="0"/>
            </a:p>
          </p:txBody>
        </p:sp>
      </p:grpSp>
      <p:sp>
        <p:nvSpPr>
          <p:cNvPr id="40" name="Espace réservé du contenu 2"/>
          <p:cNvSpPr txBox="1">
            <a:spLocks/>
          </p:cNvSpPr>
          <p:nvPr/>
        </p:nvSpPr>
        <p:spPr>
          <a:xfrm>
            <a:off x="354829" y="5229953"/>
            <a:ext cx="5380726" cy="71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« </a:t>
            </a:r>
            <a:r>
              <a:rPr lang="fr-FR" sz="1800" dirty="0" err="1" smtClean="0"/>
              <a:t>Without</a:t>
            </a:r>
            <a:r>
              <a:rPr lang="fr-FR" sz="1800" dirty="0" smtClean="0"/>
              <a:t> [steering], </a:t>
            </a:r>
            <a:r>
              <a:rPr lang="fr-FR" sz="1800" dirty="0" err="1" smtClean="0"/>
              <a:t>intermediate</a:t>
            </a:r>
            <a:r>
              <a:rPr lang="fr-FR" sz="1800" dirty="0" smtClean="0"/>
              <a:t> </a:t>
            </a:r>
            <a:r>
              <a:rPr lang="fr-FR" sz="1800" dirty="0" err="1" smtClean="0"/>
              <a:t>results</a:t>
            </a:r>
            <a:r>
              <a:rPr lang="fr-FR" sz="1800" dirty="0" smtClean="0"/>
              <a:t> </a:t>
            </a:r>
            <a:r>
              <a:rPr lang="fr-FR" sz="1800" dirty="0" err="1" smtClean="0"/>
              <a:t>would</a:t>
            </a:r>
            <a:r>
              <a:rPr lang="fr-FR" sz="1800" dirty="0" smtClean="0"/>
              <a:t>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way</a:t>
            </a:r>
            <a:r>
              <a:rPr lang="fr-FR" sz="1800" dirty="0" smtClean="0"/>
              <a:t> </a:t>
            </a:r>
            <a:r>
              <a:rPr lang="fr-FR" sz="1800" dirty="0" err="1" smtClean="0"/>
              <a:t>less</a:t>
            </a:r>
            <a:r>
              <a:rPr lang="fr-FR" sz="1800" dirty="0" smtClean="0"/>
              <a:t> </a:t>
            </a:r>
            <a:r>
              <a:rPr lang="fr-FR" sz="1800" dirty="0" err="1" smtClean="0"/>
              <a:t>useful</a:t>
            </a:r>
            <a:r>
              <a:rPr lang="fr-FR" sz="1800" dirty="0" smtClean="0"/>
              <a:t> »</a:t>
            </a:r>
            <a:endParaRPr lang="fr-FR" sz="1800" dirty="0"/>
          </a:p>
        </p:txBody>
      </p:sp>
      <p:sp>
        <p:nvSpPr>
          <p:cNvPr id="41" name="Espace réservé du contenu 2"/>
          <p:cNvSpPr txBox="1">
            <a:spLocks/>
          </p:cNvSpPr>
          <p:nvPr/>
        </p:nvSpPr>
        <p:spPr>
          <a:xfrm>
            <a:off x="6312024" y="4120286"/>
            <a:ext cx="4170382" cy="53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smtClean="0"/>
              <a:t>Steering </a:t>
            </a:r>
            <a:r>
              <a:rPr lang="fr-FR" b="1" dirty="0" err="1" smtClean="0"/>
              <a:t>was</a:t>
            </a:r>
            <a:r>
              <a:rPr lang="fr-FR" b="1" dirty="0" smtClean="0"/>
              <a:t> </a:t>
            </a:r>
            <a:r>
              <a:rPr lang="fr-FR" b="1" dirty="0" err="1" smtClean="0"/>
              <a:t>easily</a:t>
            </a:r>
            <a:r>
              <a:rPr lang="fr-FR" b="1" dirty="0" smtClean="0"/>
              <a:t> </a:t>
            </a:r>
            <a:r>
              <a:rPr lang="fr-FR" b="1" dirty="0" err="1" smtClean="0"/>
              <a:t>understood</a:t>
            </a:r>
            <a:endParaRPr lang="fr-FR" b="1" dirty="0"/>
          </a:p>
        </p:txBody>
      </p:sp>
      <p:sp>
        <p:nvSpPr>
          <p:cNvPr id="42" name="Espace réservé du contenu 2"/>
          <p:cNvSpPr txBox="1">
            <a:spLocks/>
          </p:cNvSpPr>
          <p:nvPr/>
        </p:nvSpPr>
        <p:spPr>
          <a:xfrm>
            <a:off x="6397824" y="4589737"/>
            <a:ext cx="5380726" cy="415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no </a:t>
            </a:r>
            <a:r>
              <a:rPr lang="fr-FR" sz="1800" dirty="0" err="1" smtClean="0"/>
              <a:t>hesitation</a:t>
            </a:r>
            <a:r>
              <a:rPr lang="fr-FR" sz="1800" dirty="0" smtClean="0"/>
              <a:t> to use steering</a:t>
            </a:r>
            <a:endParaRPr lang="fr-FR" sz="1800" dirty="0"/>
          </a:p>
        </p:txBody>
      </p:sp>
      <p:sp>
        <p:nvSpPr>
          <p:cNvPr id="43" name="Espace réservé du contenu 2"/>
          <p:cNvSpPr txBox="1">
            <a:spLocks/>
          </p:cNvSpPr>
          <p:nvPr/>
        </p:nvSpPr>
        <p:spPr>
          <a:xfrm>
            <a:off x="6397419" y="5020286"/>
            <a:ext cx="5380726" cy="486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/>
              <a:t>relevant steering uses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703513" y="2251128"/>
            <a:ext cx="9700756" cy="47625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>
          <a:xfrm>
            <a:off x="2848027" y="3417455"/>
            <a:ext cx="8548846" cy="2673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269434" y="6302105"/>
            <a:ext cx="7914798" cy="419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err="1" smtClean="0"/>
              <a:t>Hypothesis</a:t>
            </a:r>
            <a:r>
              <a:rPr lang="fr-FR" b="1" dirty="0" smtClean="0"/>
              <a:t> 3:</a:t>
            </a:r>
            <a:r>
              <a:rPr lang="fr-FR" dirty="0" smtClean="0"/>
              <a:t> steering </a:t>
            </a:r>
            <a:r>
              <a:rPr lang="fr-FR" dirty="0" err="1" smtClean="0"/>
              <a:t>helps</a:t>
            </a:r>
            <a:r>
              <a:rPr lang="fr-FR" dirty="0" smtClean="0"/>
              <a:t> feeling in control of the </a:t>
            </a:r>
            <a:r>
              <a:rPr lang="fr-FR" dirty="0" err="1" smtClean="0"/>
              <a:t>algorithm</a:t>
            </a:r>
            <a:endParaRPr lang="fr-FR" dirty="0"/>
          </a:p>
        </p:txBody>
      </p:sp>
      <p:cxnSp>
        <p:nvCxnSpPr>
          <p:cNvPr id="50" name="Connecteur droit 49"/>
          <p:cNvCxnSpPr/>
          <p:nvPr/>
        </p:nvCxnSpPr>
        <p:spPr>
          <a:xfrm>
            <a:off x="4294909" y="308703"/>
            <a:ext cx="57611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0056440" y="2"/>
            <a:ext cx="2135560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9" name="Espace réservé du contenu 2"/>
          <p:cNvSpPr txBox="1">
            <a:spLocks/>
          </p:cNvSpPr>
          <p:nvPr/>
        </p:nvSpPr>
        <p:spPr>
          <a:xfrm>
            <a:off x="8112224" y="6237312"/>
            <a:ext cx="456661" cy="504056"/>
          </a:xfrm>
          <a:prstGeom prst="rect">
            <a:avLst/>
          </a:prstGeom>
          <a:ln w="7620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dirty="0">
                <a:solidFill>
                  <a:srgbClr val="209332"/>
                </a:solidFill>
              </a:rPr>
              <a:t>✓</a:t>
            </a:r>
          </a:p>
        </p:txBody>
      </p:sp>
      <p:sp>
        <p:nvSpPr>
          <p:cNvPr id="6" name="Rectangle 5"/>
          <p:cNvSpPr/>
          <p:nvPr/>
        </p:nvSpPr>
        <p:spPr>
          <a:xfrm>
            <a:off x="8245689" y="6289430"/>
            <a:ext cx="401038" cy="432048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space réservé du contenu 2"/>
          <p:cNvSpPr txBox="1">
            <a:spLocks/>
          </p:cNvSpPr>
          <p:nvPr/>
        </p:nvSpPr>
        <p:spPr>
          <a:xfrm>
            <a:off x="355234" y="5857382"/>
            <a:ext cx="538072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« [steering] </a:t>
            </a:r>
            <a:r>
              <a:rPr lang="fr-FR" sz="1800" dirty="0" err="1" smtClean="0"/>
              <a:t>felt</a:t>
            </a:r>
            <a:r>
              <a:rPr lang="fr-FR" sz="1800" dirty="0" smtClean="0"/>
              <a:t> </a:t>
            </a:r>
            <a:r>
              <a:rPr lang="fr-FR" sz="1800" dirty="0" err="1" smtClean="0"/>
              <a:t>necessary</a:t>
            </a:r>
            <a:r>
              <a:rPr lang="fr-FR" sz="1800" dirty="0" smtClean="0"/>
              <a:t> »</a:t>
            </a:r>
            <a:endParaRPr lang="fr-FR" sz="1800" dirty="0"/>
          </a:p>
        </p:txBody>
      </p:sp>
      <p:sp>
        <p:nvSpPr>
          <p:cNvPr id="48" name="Espace réservé du contenu 2"/>
          <p:cNvSpPr txBox="1">
            <a:spLocks/>
          </p:cNvSpPr>
          <p:nvPr/>
        </p:nvSpPr>
        <p:spPr>
          <a:xfrm>
            <a:off x="623392" y="1628801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b="1" dirty="0" err="1" smtClean="0"/>
              <a:t>Being</a:t>
            </a:r>
            <a:r>
              <a:rPr lang="fr-FR" sz="1800" b="1" dirty="0" smtClean="0"/>
              <a:t> able to </a:t>
            </a:r>
            <a:r>
              <a:rPr lang="fr-FR" sz="1800" b="1" dirty="0" err="1" smtClean="0"/>
              <a:t>steer</a:t>
            </a:r>
            <a:r>
              <a:rPr lang="fr-FR" sz="1800" b="1" dirty="0" smtClean="0"/>
              <a:t> the </a:t>
            </a:r>
            <a:r>
              <a:rPr lang="fr-FR" sz="1800" b="1" dirty="0" err="1" smtClean="0"/>
              <a:t>algorithm</a:t>
            </a:r>
            <a:r>
              <a:rPr lang="fr-FR" sz="1800" b="1" dirty="0" smtClean="0"/>
              <a:t>:</a:t>
            </a:r>
            <a:endParaRPr lang="fr-FR" sz="1800" b="1" dirty="0"/>
          </a:p>
        </p:txBody>
      </p:sp>
      <p:sp>
        <p:nvSpPr>
          <p:cNvPr id="53" name="Espace réservé du contenu 2"/>
          <p:cNvSpPr txBox="1">
            <a:spLocks/>
          </p:cNvSpPr>
          <p:nvPr/>
        </p:nvSpPr>
        <p:spPr>
          <a:xfrm>
            <a:off x="1277546" y="1926585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smtClean="0"/>
              <a:t>Augments confidence in the </a:t>
            </a:r>
            <a:r>
              <a:rPr lang="fr-FR" sz="1600" dirty="0" err="1" smtClean="0"/>
              <a:t>results</a:t>
            </a:r>
            <a:endParaRPr lang="fr-FR" sz="1600" dirty="0"/>
          </a:p>
        </p:txBody>
      </p:sp>
      <p:sp>
        <p:nvSpPr>
          <p:cNvPr id="54" name="Espace réservé du contenu 2"/>
          <p:cNvSpPr txBox="1">
            <a:spLocks/>
          </p:cNvSpPr>
          <p:nvPr/>
        </p:nvSpPr>
        <p:spPr>
          <a:xfrm>
            <a:off x="1277546" y="2204864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err="1" smtClean="0"/>
              <a:t>Helps</a:t>
            </a:r>
            <a:r>
              <a:rPr lang="fr-FR" sz="1600" dirty="0" smtClean="0"/>
              <a:t> </a:t>
            </a:r>
            <a:r>
              <a:rPr lang="fr-FR" sz="1600" dirty="0" err="1" smtClean="0"/>
              <a:t>feel</a:t>
            </a:r>
            <a:r>
              <a:rPr lang="fr-FR" sz="1600" dirty="0" smtClean="0"/>
              <a:t> in control of the </a:t>
            </a:r>
            <a:r>
              <a:rPr lang="fr-FR" sz="1600" dirty="0" err="1" smtClean="0"/>
              <a:t>algorithm</a:t>
            </a:r>
            <a:endParaRPr lang="fr-FR" sz="1600" dirty="0"/>
          </a:p>
        </p:txBody>
      </p:sp>
      <p:sp>
        <p:nvSpPr>
          <p:cNvPr id="55" name="Espace réservé du contenu 2"/>
          <p:cNvSpPr txBox="1">
            <a:spLocks/>
          </p:cNvSpPr>
          <p:nvPr/>
        </p:nvSpPr>
        <p:spPr>
          <a:xfrm>
            <a:off x="1277546" y="2420889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err="1" smtClean="0"/>
              <a:t>Helps</a:t>
            </a:r>
            <a:r>
              <a:rPr lang="fr-FR" sz="1600" dirty="0" smtClean="0"/>
              <a:t> </a:t>
            </a:r>
            <a:r>
              <a:rPr lang="fr-FR" sz="1600" dirty="0" err="1" smtClean="0"/>
              <a:t>save</a:t>
            </a:r>
            <a:r>
              <a:rPr lang="fr-FR" sz="1600" dirty="0" smtClean="0"/>
              <a:t> time</a:t>
            </a:r>
            <a:endParaRPr lang="fr-FR" sz="1600" dirty="0"/>
          </a:p>
        </p:txBody>
      </p:sp>
      <p:sp>
        <p:nvSpPr>
          <p:cNvPr id="56" name="Espace réservé du contenu 2"/>
          <p:cNvSpPr txBox="1">
            <a:spLocks/>
          </p:cNvSpPr>
          <p:nvPr/>
        </p:nvSpPr>
        <p:spPr>
          <a:xfrm>
            <a:off x="1277546" y="2660002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err="1" smtClean="0"/>
              <a:t>Hinders</a:t>
            </a:r>
            <a:r>
              <a:rPr lang="fr-FR" sz="1600" dirty="0" smtClean="0"/>
              <a:t> the </a:t>
            </a:r>
            <a:r>
              <a:rPr lang="fr-FR" sz="1600" dirty="0" err="1" smtClean="0"/>
              <a:t>analysis</a:t>
            </a:r>
            <a:endParaRPr lang="fr-FR" sz="1600" dirty="0"/>
          </a:p>
        </p:txBody>
      </p:sp>
      <p:sp>
        <p:nvSpPr>
          <p:cNvPr id="57" name="Espace réservé du contenu 2"/>
          <p:cNvSpPr txBox="1">
            <a:spLocks/>
          </p:cNvSpPr>
          <p:nvPr/>
        </p:nvSpPr>
        <p:spPr>
          <a:xfrm>
            <a:off x="1277546" y="2901855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smtClean="0"/>
              <a:t>Incites data exploration</a:t>
            </a:r>
            <a:endParaRPr lang="fr-FR" sz="1600" dirty="0"/>
          </a:p>
        </p:txBody>
      </p:sp>
      <p:sp>
        <p:nvSpPr>
          <p:cNvPr id="58" name="Espace réservé du contenu 2"/>
          <p:cNvSpPr txBox="1">
            <a:spLocks/>
          </p:cNvSpPr>
          <p:nvPr/>
        </p:nvSpPr>
        <p:spPr>
          <a:xfrm>
            <a:off x="1277546" y="3128054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smtClean="0"/>
              <a:t>Is </a:t>
            </a:r>
            <a:r>
              <a:rPr lang="fr-FR" sz="1600" dirty="0" err="1" smtClean="0"/>
              <a:t>mandatory</a:t>
            </a:r>
            <a:r>
              <a:rPr lang="fr-FR" sz="1600" dirty="0" smtClean="0"/>
              <a:t> for the </a:t>
            </a:r>
            <a:r>
              <a:rPr lang="fr-FR" sz="1600" dirty="0" err="1" smtClean="0"/>
              <a:t>analysis</a:t>
            </a:r>
            <a:endParaRPr lang="fr-FR" sz="1600" dirty="0"/>
          </a:p>
        </p:txBody>
      </p:sp>
      <p:sp>
        <p:nvSpPr>
          <p:cNvPr id="59" name="Espace réservé du contenu 2"/>
          <p:cNvSpPr txBox="1">
            <a:spLocks/>
          </p:cNvSpPr>
          <p:nvPr/>
        </p:nvSpPr>
        <p:spPr>
          <a:xfrm>
            <a:off x="1277546" y="3362426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smtClean="0"/>
              <a:t>Is </a:t>
            </a:r>
            <a:r>
              <a:rPr lang="fr-FR" sz="1600" dirty="0" err="1" smtClean="0"/>
              <a:t>useful</a:t>
            </a:r>
            <a:r>
              <a:rPr lang="fr-FR" sz="1600" dirty="0" smtClean="0"/>
              <a:t> for the </a:t>
            </a:r>
            <a:r>
              <a:rPr lang="fr-FR" sz="1600" dirty="0" err="1" smtClean="0"/>
              <a:t>analysis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285957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  <p:bldP spid="40" grpId="0"/>
      <p:bldP spid="41" grpId="0"/>
      <p:bldP spid="42" grpId="0"/>
      <p:bldP spid="43" grpId="0"/>
      <p:bldP spid="44" grpId="0" animBg="1"/>
      <p:bldP spid="44" grpId="1" animBg="1"/>
      <p:bldP spid="45" grpId="0" animBg="1"/>
      <p:bldP spid="45" grpId="1" animBg="1"/>
      <p:bldP spid="46" grpId="0"/>
      <p:bldP spid="49" grpId="0"/>
      <p:bldP spid="6" grpId="0" animBg="1"/>
      <p:bldP spid="5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B: </a:t>
            </a:r>
            <a:r>
              <a:rPr lang="fr-FR" dirty="0"/>
              <a:t>How are the </a:t>
            </a:r>
            <a:r>
              <a:rPr lang="fr-FR" dirty="0" err="1"/>
              <a:t>different</a:t>
            </a:r>
            <a:r>
              <a:rPr lang="fr-FR" dirty="0"/>
              <a:t> interactions </a:t>
            </a:r>
            <a:r>
              <a:rPr lang="fr-FR" dirty="0" err="1"/>
              <a:t>perceived</a:t>
            </a:r>
            <a:r>
              <a:rPr lang="fr-FR" dirty="0"/>
              <a:t> by the </a:t>
            </a:r>
            <a:r>
              <a:rPr lang="fr-FR" dirty="0" err="1"/>
              <a:t>analysts</a:t>
            </a:r>
            <a:r>
              <a:rPr lang="fr-FR" dirty="0"/>
              <a:t>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54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16702" y="290"/>
            <a:ext cx="21522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5561" y="2"/>
            <a:ext cx="2160240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5802" y="2"/>
            <a:ext cx="5760639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Evaluating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the impact of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progressiveness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on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analysis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tasks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148373" y="3789040"/>
            <a:ext cx="5155539" cy="560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err="1" smtClean="0"/>
              <a:t>Modifying</a:t>
            </a:r>
            <a:r>
              <a:rPr lang="fr-FR" b="1" dirty="0" smtClean="0"/>
              <a:t> the data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considered</a:t>
            </a:r>
            <a:r>
              <a:rPr lang="fr-FR" b="1" dirty="0" smtClean="0"/>
              <a:t> </a:t>
            </a:r>
            <a:r>
              <a:rPr lang="fr-FR" b="1" dirty="0" err="1" smtClean="0"/>
              <a:t>useful</a:t>
            </a:r>
            <a:endParaRPr lang="fr-FR" b="1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234173" y="4199742"/>
            <a:ext cx="5141747" cy="736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helps</a:t>
            </a:r>
            <a:r>
              <a:rPr lang="fr-FR" sz="1800" dirty="0" smtClean="0"/>
              <a:t> </a:t>
            </a:r>
            <a:r>
              <a:rPr lang="fr-FR" sz="1800" dirty="0" err="1" smtClean="0"/>
              <a:t>saving</a:t>
            </a:r>
            <a:r>
              <a:rPr lang="fr-FR" sz="1800" dirty="0" smtClean="0"/>
              <a:t> time and </a:t>
            </a:r>
            <a:r>
              <a:rPr lang="fr-FR" sz="1800" dirty="0" err="1" smtClean="0"/>
              <a:t>familiarizing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the data</a:t>
            </a:r>
            <a:endParaRPr lang="fr-FR" sz="1800" dirty="0"/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5747387" y="3786236"/>
            <a:ext cx="6264696" cy="53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In practice, </a:t>
            </a:r>
            <a:r>
              <a:rPr lang="fr-FR" b="1" dirty="0" err="1" smtClean="0"/>
              <a:t>modifying</a:t>
            </a:r>
            <a:r>
              <a:rPr lang="fr-FR" b="1" dirty="0" smtClean="0"/>
              <a:t> the data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problematic</a:t>
            </a:r>
            <a:endParaRPr lang="fr-FR" b="1" dirty="0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5756102" y="4204962"/>
            <a:ext cx="6264696" cy="53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uncertainty</a:t>
            </a:r>
            <a:r>
              <a:rPr lang="fr-FR" sz="1800" dirty="0" smtClean="0"/>
              <a:t> on time </a:t>
            </a:r>
            <a:r>
              <a:rPr lang="fr-FR" sz="1800" dirty="0" err="1" smtClean="0"/>
              <a:t>efficiency</a:t>
            </a:r>
            <a:endParaRPr lang="fr-FR" sz="1800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5744307" y="4581128"/>
            <a:ext cx="6264696" cy="532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fear</a:t>
            </a:r>
            <a:r>
              <a:rPr lang="fr-FR" sz="1800" dirty="0" smtClean="0"/>
              <a:t> of </a:t>
            </a:r>
            <a:r>
              <a:rPr lang="fr-FR" sz="1800" dirty="0" err="1" smtClean="0"/>
              <a:t>losing</a:t>
            </a:r>
            <a:r>
              <a:rPr lang="fr-FR" sz="1800" dirty="0" smtClean="0"/>
              <a:t> information in the </a:t>
            </a:r>
            <a:r>
              <a:rPr lang="fr-FR" sz="1800" dirty="0" err="1" smtClean="0"/>
              <a:t>process</a:t>
            </a:r>
            <a:endParaRPr lang="fr-FR" sz="1800" dirty="0"/>
          </a:p>
        </p:txBody>
      </p:sp>
      <p:sp>
        <p:nvSpPr>
          <p:cNvPr id="19" name="Titre 7"/>
          <p:cNvSpPr txBox="1">
            <a:spLocks/>
          </p:cNvSpPr>
          <p:nvPr/>
        </p:nvSpPr>
        <p:spPr>
          <a:xfrm>
            <a:off x="119336" y="986552"/>
            <a:ext cx="10153128" cy="6480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457200" indent="-457200">
              <a:buFont typeface="Wingdings" charset="2"/>
              <a:buChar char="Ø"/>
            </a:pPr>
            <a:r>
              <a:rPr lang="fr-FR" dirty="0" err="1" smtClean="0"/>
              <a:t>Usefulness</a:t>
            </a:r>
            <a:r>
              <a:rPr lang="fr-FR" dirty="0" smtClean="0"/>
              <a:t> and </a:t>
            </a:r>
            <a:r>
              <a:rPr lang="fr-FR" dirty="0" err="1" smtClean="0"/>
              <a:t>intuitiveness</a:t>
            </a:r>
            <a:r>
              <a:rPr lang="fr-FR" dirty="0" smtClean="0"/>
              <a:t> of </a:t>
            </a:r>
            <a:r>
              <a:rPr lang="fr-FR" dirty="0" err="1" smtClean="0"/>
              <a:t>modifying</a:t>
            </a:r>
            <a:r>
              <a:rPr lang="fr-FR" dirty="0" smtClean="0"/>
              <a:t> data</a:t>
            </a:r>
            <a:endParaRPr lang="fr-FR" dirty="0"/>
          </a:p>
        </p:txBody>
      </p:sp>
      <p:pic>
        <p:nvPicPr>
          <p:cNvPr id="24" name="Image 23" descr="liker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2" t="33515" r="3045" b="47966"/>
          <a:stretch/>
        </p:blipFill>
        <p:spPr>
          <a:xfrm>
            <a:off x="6049818" y="1700808"/>
            <a:ext cx="5962265" cy="165968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079060" y="3043729"/>
            <a:ext cx="8797240" cy="31675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2063553" y="2113244"/>
            <a:ext cx="9812748" cy="47625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space réservé du contenu 2"/>
          <p:cNvSpPr txBox="1">
            <a:spLocks/>
          </p:cNvSpPr>
          <p:nvPr/>
        </p:nvSpPr>
        <p:spPr>
          <a:xfrm>
            <a:off x="191343" y="6286833"/>
            <a:ext cx="8620333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err="1" smtClean="0"/>
              <a:t>Hypothesis</a:t>
            </a:r>
            <a:r>
              <a:rPr lang="fr-FR" b="1" dirty="0" smtClean="0"/>
              <a:t> 4</a:t>
            </a:r>
            <a:r>
              <a:rPr lang="fr-FR" b="1" dirty="0"/>
              <a:t>:</a:t>
            </a:r>
            <a:r>
              <a:rPr lang="fr-FR" dirty="0"/>
              <a:t> </a:t>
            </a:r>
            <a:r>
              <a:rPr lang="fr-FR" dirty="0" err="1"/>
              <a:t>modifying</a:t>
            </a:r>
            <a:r>
              <a:rPr lang="fr-FR" dirty="0"/>
              <a:t> the data </a:t>
            </a:r>
            <a:r>
              <a:rPr lang="fr-FR" dirty="0" err="1"/>
              <a:t>contributes</a:t>
            </a:r>
            <a:r>
              <a:rPr lang="fr-FR" dirty="0"/>
              <a:t> to </a:t>
            </a:r>
            <a:r>
              <a:rPr lang="fr-FR" dirty="0" err="1" smtClean="0"/>
              <a:t>find</a:t>
            </a:r>
            <a:r>
              <a:rPr lang="fr-FR" dirty="0" smtClean="0"/>
              <a:t> </a:t>
            </a:r>
            <a:r>
              <a:rPr lang="fr-FR" dirty="0" err="1" smtClean="0"/>
              <a:t>useful</a:t>
            </a:r>
            <a:r>
              <a:rPr lang="fr-FR" dirty="0" smtClean="0"/>
              <a:t> patterns</a:t>
            </a:r>
            <a:endParaRPr lang="fr-FR" dirty="0"/>
          </a:p>
        </p:txBody>
      </p:sp>
      <p:sp>
        <p:nvSpPr>
          <p:cNvPr id="44" name="Espace réservé du contenu 2"/>
          <p:cNvSpPr txBox="1">
            <a:spLocks/>
          </p:cNvSpPr>
          <p:nvPr/>
        </p:nvSpPr>
        <p:spPr>
          <a:xfrm>
            <a:off x="8746766" y="6237312"/>
            <a:ext cx="459107" cy="504056"/>
          </a:xfrm>
          <a:prstGeom prst="rect">
            <a:avLst/>
          </a:prstGeom>
          <a:ln w="7620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dirty="0" smtClean="0">
                <a:latin typeface="+mn-lt"/>
              </a:rPr>
              <a:t>?</a:t>
            </a:r>
            <a:endParaRPr lang="fr-FR" sz="4000" dirty="0">
              <a:latin typeface="+mn-lt"/>
            </a:endParaRPr>
          </a:p>
        </p:txBody>
      </p:sp>
      <p:cxnSp>
        <p:nvCxnSpPr>
          <p:cNvPr id="45" name="Connecteur droit 44"/>
          <p:cNvCxnSpPr/>
          <p:nvPr/>
        </p:nvCxnSpPr>
        <p:spPr>
          <a:xfrm>
            <a:off x="4294909" y="308703"/>
            <a:ext cx="57611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10056440" y="2"/>
            <a:ext cx="2135560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771766" y="6298352"/>
            <a:ext cx="401038" cy="432048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space réservé du contenu 2"/>
          <p:cNvSpPr txBox="1">
            <a:spLocks/>
          </p:cNvSpPr>
          <p:nvPr/>
        </p:nvSpPr>
        <p:spPr>
          <a:xfrm>
            <a:off x="5756102" y="5000207"/>
            <a:ext cx="6264696" cy="661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« I </a:t>
            </a:r>
            <a:r>
              <a:rPr lang="fr-FR" sz="1800" dirty="0" err="1" smtClean="0"/>
              <a:t>wasn’t</a:t>
            </a:r>
            <a:r>
              <a:rPr lang="fr-FR" sz="1800" dirty="0" smtClean="0"/>
              <a:t> sure about the </a:t>
            </a:r>
            <a:r>
              <a:rPr lang="fr-FR" sz="1800" dirty="0" err="1" smtClean="0"/>
              <a:t>benefits</a:t>
            </a:r>
            <a:r>
              <a:rPr lang="fr-FR" sz="1800" dirty="0" smtClean="0"/>
              <a:t> [of </a:t>
            </a:r>
            <a:r>
              <a:rPr lang="fr-FR" sz="1800" dirty="0" err="1" smtClean="0"/>
              <a:t>modifying</a:t>
            </a:r>
            <a:r>
              <a:rPr lang="fr-FR" sz="1800" dirty="0" smtClean="0"/>
              <a:t> the data] »</a:t>
            </a:r>
            <a:endParaRPr lang="fr-FR" sz="1800" dirty="0"/>
          </a:p>
        </p:txBody>
      </p:sp>
      <p:sp>
        <p:nvSpPr>
          <p:cNvPr id="64" name="Espace réservé du contenu 2"/>
          <p:cNvSpPr txBox="1">
            <a:spLocks/>
          </p:cNvSpPr>
          <p:nvPr/>
        </p:nvSpPr>
        <p:spPr>
          <a:xfrm>
            <a:off x="5756102" y="5589240"/>
            <a:ext cx="6264696" cy="661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« Will [</a:t>
            </a:r>
            <a:r>
              <a:rPr lang="fr-FR" sz="1800" dirty="0" err="1" smtClean="0"/>
              <a:t>it</a:t>
            </a:r>
            <a:r>
              <a:rPr lang="fr-FR" sz="1800" dirty="0" smtClean="0"/>
              <a:t>] </a:t>
            </a:r>
            <a:r>
              <a:rPr lang="fr-FR" sz="1800" dirty="0" err="1" smtClean="0"/>
              <a:t>be</a:t>
            </a:r>
            <a:r>
              <a:rPr lang="fr-FR" sz="1800" dirty="0" smtClean="0"/>
              <a:t> </a:t>
            </a:r>
            <a:r>
              <a:rPr lang="fr-FR" sz="1800" dirty="0" err="1" smtClean="0"/>
              <a:t>better</a:t>
            </a:r>
            <a:r>
              <a:rPr lang="fr-FR" sz="1800" dirty="0" smtClean="0"/>
              <a:t> or </a:t>
            </a:r>
            <a:r>
              <a:rPr lang="fr-FR" sz="1800" dirty="0" err="1" smtClean="0"/>
              <a:t>will</a:t>
            </a:r>
            <a:r>
              <a:rPr lang="fr-FR" sz="1800" dirty="0" smtClean="0"/>
              <a:t> I </a:t>
            </a:r>
            <a:r>
              <a:rPr lang="fr-FR" sz="1800" dirty="0" err="1" smtClean="0"/>
              <a:t>lose</a:t>
            </a:r>
            <a:r>
              <a:rPr lang="fr-FR" sz="1800" dirty="0" smtClean="0"/>
              <a:t> time </a:t>
            </a:r>
            <a:r>
              <a:rPr lang="fr-FR" sz="1800" dirty="0" err="1" smtClean="0"/>
              <a:t>recomputing</a:t>
            </a:r>
            <a:r>
              <a:rPr lang="fr-FR" sz="1800" dirty="0" smtClean="0"/>
              <a:t> </a:t>
            </a:r>
            <a:r>
              <a:rPr lang="fr-FR" sz="1800" dirty="0" err="1" smtClean="0"/>
              <a:t>previous</a:t>
            </a:r>
            <a:r>
              <a:rPr lang="fr-FR" sz="1800" dirty="0" smtClean="0"/>
              <a:t> patterns? »</a:t>
            </a:r>
            <a:endParaRPr lang="fr-FR" sz="1800" dirty="0"/>
          </a:p>
        </p:txBody>
      </p:sp>
      <p:sp>
        <p:nvSpPr>
          <p:cNvPr id="38" name="Espace réservé du contenu 2"/>
          <p:cNvSpPr txBox="1">
            <a:spLocks/>
          </p:cNvSpPr>
          <p:nvPr/>
        </p:nvSpPr>
        <p:spPr>
          <a:xfrm>
            <a:off x="551384" y="1681698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b="1" dirty="0" err="1" smtClean="0"/>
              <a:t>Being</a:t>
            </a:r>
            <a:r>
              <a:rPr lang="fr-FR" sz="1800" b="1" dirty="0" smtClean="0"/>
              <a:t> able to </a:t>
            </a:r>
            <a:r>
              <a:rPr lang="fr-FR" sz="1800" b="1" dirty="0" err="1" smtClean="0"/>
              <a:t>modify</a:t>
            </a:r>
            <a:r>
              <a:rPr lang="fr-FR" sz="1800" b="1" dirty="0" smtClean="0"/>
              <a:t> the data:</a:t>
            </a:r>
            <a:endParaRPr lang="fr-FR" sz="1800" b="1" dirty="0"/>
          </a:p>
        </p:txBody>
      </p:sp>
      <p:sp>
        <p:nvSpPr>
          <p:cNvPr id="39" name="Espace réservé du contenu 2"/>
          <p:cNvSpPr txBox="1">
            <a:spLocks/>
          </p:cNvSpPr>
          <p:nvPr/>
        </p:nvSpPr>
        <p:spPr>
          <a:xfrm>
            <a:off x="1666139" y="2049305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err="1" smtClean="0"/>
              <a:t>Helps</a:t>
            </a:r>
            <a:r>
              <a:rPr lang="fr-FR" sz="1600" dirty="0"/>
              <a:t> </a:t>
            </a:r>
            <a:r>
              <a:rPr lang="fr-FR" sz="1600" dirty="0" err="1" smtClean="0"/>
              <a:t>familiarize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the data</a:t>
            </a:r>
            <a:endParaRPr lang="fr-FR" sz="1600" dirty="0"/>
          </a:p>
        </p:txBody>
      </p:sp>
      <p:sp>
        <p:nvSpPr>
          <p:cNvPr id="42" name="Espace réservé du contenu 2"/>
          <p:cNvSpPr txBox="1">
            <a:spLocks/>
          </p:cNvSpPr>
          <p:nvPr/>
        </p:nvSpPr>
        <p:spPr>
          <a:xfrm>
            <a:off x="1666139" y="2288417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err="1" smtClean="0"/>
              <a:t>Helps</a:t>
            </a:r>
            <a:r>
              <a:rPr lang="fr-FR" sz="1600" dirty="0" smtClean="0"/>
              <a:t> </a:t>
            </a:r>
            <a:r>
              <a:rPr lang="fr-FR" sz="1600" dirty="0" err="1" smtClean="0"/>
              <a:t>save</a:t>
            </a:r>
            <a:r>
              <a:rPr lang="fr-FR" sz="1600" dirty="0" smtClean="0"/>
              <a:t> time </a:t>
            </a:r>
            <a:r>
              <a:rPr lang="fr-FR" sz="1600" dirty="0" err="1" smtClean="0"/>
              <a:t>udring</a:t>
            </a:r>
            <a:r>
              <a:rPr lang="fr-FR" sz="1600" dirty="0" smtClean="0"/>
              <a:t> the </a:t>
            </a:r>
            <a:r>
              <a:rPr lang="fr-FR" sz="1600" dirty="0" err="1" smtClean="0"/>
              <a:t>analysis</a:t>
            </a:r>
            <a:endParaRPr lang="fr-FR" sz="1600" dirty="0"/>
          </a:p>
        </p:txBody>
      </p:sp>
      <p:sp>
        <p:nvSpPr>
          <p:cNvPr id="65" name="Espace réservé du contenu 2"/>
          <p:cNvSpPr txBox="1">
            <a:spLocks/>
          </p:cNvSpPr>
          <p:nvPr/>
        </p:nvSpPr>
        <p:spPr>
          <a:xfrm>
            <a:off x="1666139" y="2530271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smtClean="0"/>
              <a:t>Is </a:t>
            </a:r>
            <a:r>
              <a:rPr lang="fr-FR" sz="1600" dirty="0" err="1" smtClean="0"/>
              <a:t>disturbing</a:t>
            </a:r>
            <a:endParaRPr lang="fr-FR" sz="1600" dirty="0"/>
          </a:p>
        </p:txBody>
      </p:sp>
      <p:sp>
        <p:nvSpPr>
          <p:cNvPr id="66" name="Espace réservé du contenu 2"/>
          <p:cNvSpPr txBox="1">
            <a:spLocks/>
          </p:cNvSpPr>
          <p:nvPr/>
        </p:nvSpPr>
        <p:spPr>
          <a:xfrm>
            <a:off x="1666139" y="2769383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smtClean="0"/>
              <a:t>Is not </a:t>
            </a:r>
            <a:r>
              <a:rPr lang="fr-FR" sz="1600" dirty="0" err="1" smtClean="0"/>
              <a:t>very</a:t>
            </a:r>
            <a:r>
              <a:rPr lang="fr-FR" sz="1600" dirty="0" smtClean="0"/>
              <a:t> </a:t>
            </a:r>
            <a:r>
              <a:rPr lang="fr-FR" sz="1600" dirty="0" err="1" smtClean="0"/>
              <a:t>useful</a:t>
            </a:r>
            <a:endParaRPr lang="fr-FR" sz="1600" dirty="0"/>
          </a:p>
        </p:txBody>
      </p:sp>
      <p:sp>
        <p:nvSpPr>
          <p:cNvPr id="67" name="Espace réservé du contenu 2"/>
          <p:cNvSpPr txBox="1">
            <a:spLocks/>
          </p:cNvSpPr>
          <p:nvPr/>
        </p:nvSpPr>
        <p:spPr>
          <a:xfrm>
            <a:off x="1666139" y="3027487"/>
            <a:ext cx="4170382" cy="3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r">
              <a:buFont typeface="Wingdings" charset="2"/>
              <a:buNone/>
            </a:pPr>
            <a:r>
              <a:rPr lang="fr-FR" sz="1600" dirty="0" smtClean="0"/>
              <a:t>Is </a:t>
            </a:r>
            <a:r>
              <a:rPr lang="fr-FR" sz="1600" dirty="0" err="1" smtClean="0"/>
              <a:t>useful</a:t>
            </a:r>
            <a:r>
              <a:rPr lang="fr-FR" sz="1600" dirty="0" smtClean="0"/>
              <a:t> for the </a:t>
            </a:r>
            <a:r>
              <a:rPr lang="fr-FR" sz="1600" dirty="0" err="1" smtClean="0"/>
              <a:t>analysis</a:t>
            </a:r>
            <a:endParaRPr lang="fr-FR" sz="1600" dirty="0"/>
          </a:p>
        </p:txBody>
      </p:sp>
      <p:grpSp>
        <p:nvGrpSpPr>
          <p:cNvPr id="70" name="Grouper 69"/>
          <p:cNvGrpSpPr/>
          <p:nvPr/>
        </p:nvGrpSpPr>
        <p:grpSpPr>
          <a:xfrm>
            <a:off x="5015880" y="3361753"/>
            <a:ext cx="1872871" cy="315676"/>
            <a:chOff x="179512" y="6013613"/>
            <a:chExt cx="2449598" cy="412884"/>
          </a:xfrm>
        </p:grpSpPr>
        <p:sp>
          <p:nvSpPr>
            <p:cNvPr id="71" name="Rectangle 70"/>
            <p:cNvSpPr/>
            <p:nvPr/>
          </p:nvSpPr>
          <p:spPr>
            <a:xfrm>
              <a:off x="179512" y="6146079"/>
              <a:ext cx="191046" cy="19104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Espace réservé du contenu 6"/>
            <p:cNvSpPr txBox="1">
              <a:spLocks/>
            </p:cNvSpPr>
            <p:nvPr/>
          </p:nvSpPr>
          <p:spPr>
            <a:xfrm>
              <a:off x="380527" y="6013613"/>
              <a:ext cx="2248583" cy="412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fr-FR" sz="1800" dirty="0" err="1" smtClean="0"/>
                <a:t>Strongly</a:t>
              </a:r>
              <a:r>
                <a:rPr lang="fr-FR" sz="1800" dirty="0" smtClean="0"/>
                <a:t> </a:t>
              </a:r>
              <a:r>
                <a:rPr lang="fr-FR" sz="1800" dirty="0" err="1" smtClean="0"/>
                <a:t>disagree</a:t>
              </a:r>
              <a:endParaRPr lang="fr-FR" sz="1800" dirty="0"/>
            </a:p>
          </p:txBody>
        </p:sp>
      </p:grpSp>
      <p:grpSp>
        <p:nvGrpSpPr>
          <p:cNvPr id="73" name="Grouper 72"/>
          <p:cNvGrpSpPr/>
          <p:nvPr/>
        </p:nvGrpSpPr>
        <p:grpSpPr>
          <a:xfrm>
            <a:off x="6955063" y="3356992"/>
            <a:ext cx="1157161" cy="315676"/>
            <a:chOff x="178186" y="6472500"/>
            <a:chExt cx="1513494" cy="412884"/>
          </a:xfrm>
        </p:grpSpPr>
        <p:sp>
          <p:nvSpPr>
            <p:cNvPr id="74" name="Rectangle 73"/>
            <p:cNvSpPr/>
            <p:nvPr/>
          </p:nvSpPr>
          <p:spPr>
            <a:xfrm>
              <a:off x="178186" y="6604966"/>
              <a:ext cx="191046" cy="19104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Espace réservé du contenu 6"/>
            <p:cNvSpPr txBox="1">
              <a:spLocks/>
            </p:cNvSpPr>
            <p:nvPr/>
          </p:nvSpPr>
          <p:spPr>
            <a:xfrm>
              <a:off x="379201" y="6472500"/>
              <a:ext cx="1312479" cy="412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fr-FR" sz="1800" dirty="0" err="1" smtClean="0"/>
                <a:t>Disagree</a:t>
              </a:r>
              <a:endParaRPr lang="fr-FR" sz="1800" dirty="0"/>
            </a:p>
          </p:txBody>
        </p:sp>
      </p:grpSp>
      <p:grpSp>
        <p:nvGrpSpPr>
          <p:cNvPr id="76" name="Grouper 75"/>
          <p:cNvGrpSpPr/>
          <p:nvPr/>
        </p:nvGrpSpPr>
        <p:grpSpPr>
          <a:xfrm>
            <a:off x="8285857" y="3356992"/>
            <a:ext cx="978495" cy="315676"/>
            <a:chOff x="2932151" y="6013607"/>
            <a:chExt cx="1279810" cy="412884"/>
          </a:xfrm>
        </p:grpSpPr>
        <p:sp>
          <p:nvSpPr>
            <p:cNvPr id="77" name="Rectangle 76"/>
            <p:cNvSpPr/>
            <p:nvPr/>
          </p:nvSpPr>
          <p:spPr>
            <a:xfrm>
              <a:off x="2932151" y="6146073"/>
              <a:ext cx="191046" cy="19104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Espace réservé du contenu 6"/>
            <p:cNvSpPr txBox="1">
              <a:spLocks/>
            </p:cNvSpPr>
            <p:nvPr/>
          </p:nvSpPr>
          <p:spPr>
            <a:xfrm>
              <a:off x="3133167" y="6013607"/>
              <a:ext cx="1078794" cy="412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7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fr-FR" sz="1800" dirty="0" err="1" smtClean="0"/>
                <a:t>Neutral</a:t>
              </a:r>
              <a:endParaRPr lang="fr-FR" sz="1800" dirty="0"/>
            </a:p>
          </p:txBody>
        </p:sp>
      </p:grpSp>
      <p:grpSp>
        <p:nvGrpSpPr>
          <p:cNvPr id="79" name="Grouper 78"/>
          <p:cNvGrpSpPr/>
          <p:nvPr/>
        </p:nvGrpSpPr>
        <p:grpSpPr>
          <a:xfrm>
            <a:off x="9335014" y="3356992"/>
            <a:ext cx="937450" cy="315676"/>
            <a:chOff x="2930825" y="6472494"/>
            <a:chExt cx="1226126" cy="412884"/>
          </a:xfrm>
        </p:grpSpPr>
        <p:sp>
          <p:nvSpPr>
            <p:cNvPr id="80" name="Rectangle 79"/>
            <p:cNvSpPr/>
            <p:nvPr/>
          </p:nvSpPr>
          <p:spPr>
            <a:xfrm>
              <a:off x="2930825" y="6604960"/>
              <a:ext cx="191046" cy="19104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Espace réservé du contenu 6"/>
            <p:cNvSpPr txBox="1">
              <a:spLocks/>
            </p:cNvSpPr>
            <p:nvPr/>
          </p:nvSpPr>
          <p:spPr>
            <a:xfrm>
              <a:off x="3131841" y="6472494"/>
              <a:ext cx="1025110" cy="412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fr-FR" sz="1800" dirty="0" err="1" smtClean="0"/>
                <a:t>Agree</a:t>
              </a:r>
              <a:endParaRPr lang="fr-FR" sz="1800" dirty="0"/>
            </a:p>
          </p:txBody>
        </p:sp>
      </p:grpSp>
      <p:grpSp>
        <p:nvGrpSpPr>
          <p:cNvPr id="82" name="Grouper 81"/>
          <p:cNvGrpSpPr/>
          <p:nvPr/>
        </p:nvGrpSpPr>
        <p:grpSpPr>
          <a:xfrm>
            <a:off x="10372997" y="3356992"/>
            <a:ext cx="1690946" cy="315676"/>
            <a:chOff x="5091065" y="6013607"/>
            <a:chExt cx="2211651" cy="412884"/>
          </a:xfrm>
        </p:grpSpPr>
        <p:sp>
          <p:nvSpPr>
            <p:cNvPr id="83" name="Rectangle 82"/>
            <p:cNvSpPr/>
            <p:nvPr/>
          </p:nvSpPr>
          <p:spPr>
            <a:xfrm>
              <a:off x="5091065" y="6146073"/>
              <a:ext cx="191046" cy="191046"/>
            </a:xfrm>
            <a:prstGeom prst="rect">
              <a:avLst/>
            </a:prstGeom>
            <a:solidFill>
              <a:srgbClr val="3D85B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space réservé du contenu 6"/>
            <p:cNvSpPr txBox="1">
              <a:spLocks/>
            </p:cNvSpPr>
            <p:nvPr/>
          </p:nvSpPr>
          <p:spPr>
            <a:xfrm>
              <a:off x="5292080" y="6013607"/>
              <a:ext cx="2010636" cy="4128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charset="2"/>
                <a:buChar char="Ø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Courier New" pitchFamily="49" charset="0"/>
                <a:buChar char="o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6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" charset="2"/>
                <a:buNone/>
              </a:pPr>
              <a:r>
                <a:rPr lang="fr-FR" sz="1800" dirty="0" err="1" smtClean="0"/>
                <a:t>Strongly</a:t>
              </a:r>
              <a:r>
                <a:rPr lang="fr-FR" sz="1800" dirty="0" smtClean="0"/>
                <a:t> </a:t>
              </a:r>
              <a:r>
                <a:rPr lang="fr-FR" sz="1800" dirty="0" err="1" smtClean="0"/>
                <a:t>agree</a:t>
              </a:r>
              <a:endParaRPr lang="fr-FR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169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0" grpId="0"/>
      <p:bldP spid="21" grpId="0"/>
      <p:bldP spid="22" grpId="0"/>
      <p:bldP spid="40" grpId="0" animBg="1"/>
      <p:bldP spid="40" grpId="1" animBg="1"/>
      <p:bldP spid="41" grpId="0" animBg="1"/>
      <p:bldP spid="41" grpId="1" animBg="1"/>
      <p:bldP spid="43" grpId="0"/>
      <p:bldP spid="44" grpId="0"/>
      <p:bldP spid="47" grpId="0" animBg="1"/>
      <p:bldP spid="63" grpId="0"/>
      <p:bldP spid="6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</a:t>
            </a:r>
            <a:r>
              <a:rPr lang="fr-FR" dirty="0" err="1" smtClean="0"/>
              <a:t>experiment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55</a:t>
            </a:fld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-16702" y="290"/>
            <a:ext cx="21522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5561" y="2"/>
            <a:ext cx="2160240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056440" y="2"/>
            <a:ext cx="2135560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95802" y="2"/>
            <a:ext cx="5760639" cy="317721"/>
          </a:xfrm>
          <a:prstGeom prst="rect">
            <a:avLst/>
          </a:prstGeom>
          <a:solidFill>
            <a:srgbClr val="82B0D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3.3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Evaluating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the impact of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progressiveness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on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analysis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tasks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609600" y="1772816"/>
            <a:ext cx="10972800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A: How </a:t>
            </a:r>
            <a:r>
              <a:rPr lang="fr-FR" b="1" dirty="0" err="1"/>
              <a:t>does</a:t>
            </a:r>
            <a:r>
              <a:rPr lang="fr-FR" b="1" dirty="0"/>
              <a:t> </a:t>
            </a:r>
            <a:r>
              <a:rPr lang="fr-FR" b="1" dirty="0" smtClean="0"/>
              <a:t>interaction </a:t>
            </a:r>
            <a:r>
              <a:rPr lang="fr-FR" b="1" dirty="0" err="1"/>
              <a:t>with</a:t>
            </a:r>
            <a:r>
              <a:rPr lang="fr-FR" b="1" dirty="0"/>
              <a:t> the </a:t>
            </a:r>
            <a:r>
              <a:rPr lang="fr-FR" b="1" dirty="0" err="1"/>
              <a:t>algorithm</a:t>
            </a:r>
            <a:r>
              <a:rPr lang="fr-FR" b="1" dirty="0"/>
              <a:t> impact the </a:t>
            </a:r>
            <a:r>
              <a:rPr lang="fr-FR" b="1" dirty="0" err="1"/>
              <a:t>analysis</a:t>
            </a:r>
            <a:r>
              <a:rPr lang="fr-FR" b="1" dirty="0"/>
              <a:t> </a:t>
            </a:r>
            <a:r>
              <a:rPr lang="fr-FR" b="1" dirty="0" err="1"/>
              <a:t>process</a:t>
            </a:r>
            <a:r>
              <a:rPr lang="fr-FR" b="1" dirty="0"/>
              <a:t>?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609600" y="4005064"/>
            <a:ext cx="10972800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 smtClean="0"/>
              <a:t>B: How </a:t>
            </a:r>
            <a:r>
              <a:rPr lang="fr-FR" b="1" dirty="0"/>
              <a:t>are the </a:t>
            </a:r>
            <a:r>
              <a:rPr lang="fr-FR" b="1" dirty="0" err="1"/>
              <a:t>different</a:t>
            </a:r>
            <a:r>
              <a:rPr lang="fr-FR" b="1" dirty="0"/>
              <a:t> interactions </a:t>
            </a:r>
            <a:r>
              <a:rPr lang="fr-FR" b="1" dirty="0" err="1"/>
              <a:t>perceived</a:t>
            </a:r>
            <a:r>
              <a:rPr lang="fr-FR" b="1" dirty="0"/>
              <a:t> by the </a:t>
            </a:r>
            <a:r>
              <a:rPr lang="fr-FR" b="1" dirty="0" err="1"/>
              <a:t>analysts</a:t>
            </a:r>
            <a:r>
              <a:rPr lang="fr-FR" b="1" dirty="0"/>
              <a:t>?</a:t>
            </a: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1161587" y="2348880"/>
            <a:ext cx="7310677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hypothesis</a:t>
            </a:r>
            <a:r>
              <a:rPr lang="fr-FR" sz="1800" dirty="0" smtClean="0"/>
              <a:t> 1: steering leads to </a:t>
            </a:r>
            <a:r>
              <a:rPr lang="fr-FR" sz="1800" dirty="0" err="1" smtClean="0"/>
              <a:t>faster</a:t>
            </a:r>
            <a:r>
              <a:rPr lang="fr-FR" sz="1800" dirty="0" smtClean="0"/>
              <a:t> </a:t>
            </a:r>
            <a:r>
              <a:rPr lang="fr-FR" sz="1800" dirty="0" err="1" smtClean="0"/>
              <a:t>answers</a:t>
            </a:r>
            <a:endParaRPr lang="fr-FR" sz="1800" dirty="0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1164563" y="2901446"/>
            <a:ext cx="9899989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hypothesis</a:t>
            </a:r>
            <a:r>
              <a:rPr lang="fr-FR" sz="1800" dirty="0" smtClean="0"/>
              <a:t> 2: </a:t>
            </a:r>
            <a:r>
              <a:rPr lang="fr-FR" sz="1800" dirty="0" err="1"/>
              <a:t>correctness</a:t>
            </a:r>
            <a:r>
              <a:rPr lang="fr-FR" sz="1800" dirty="0"/>
              <a:t> of </a:t>
            </a:r>
            <a:r>
              <a:rPr lang="fr-FR" sz="1800" dirty="0" err="1"/>
              <a:t>results</a:t>
            </a:r>
            <a:r>
              <a:rPr lang="fr-FR" sz="1800" dirty="0"/>
              <a:t> </a:t>
            </a:r>
            <a:r>
              <a:rPr lang="fr-FR" sz="1800" dirty="0" err="1"/>
              <a:t>should</a:t>
            </a:r>
            <a:r>
              <a:rPr lang="fr-FR" sz="1800" dirty="0"/>
              <a:t> not </a:t>
            </a:r>
            <a:r>
              <a:rPr lang="fr-FR" sz="1800" dirty="0" err="1"/>
              <a:t>depend</a:t>
            </a:r>
            <a:r>
              <a:rPr lang="fr-FR" sz="1800" dirty="0"/>
              <a:t> on </a:t>
            </a:r>
            <a:r>
              <a:rPr lang="fr-FR" sz="1800" dirty="0" smtClean="0"/>
              <a:t>steering</a:t>
            </a:r>
            <a:endParaRPr lang="fr-FR" sz="1800" dirty="0"/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1164563" y="4565912"/>
            <a:ext cx="7310677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hypothesis</a:t>
            </a:r>
            <a:r>
              <a:rPr lang="fr-FR" sz="1800" dirty="0" smtClean="0"/>
              <a:t> 3: steering </a:t>
            </a:r>
            <a:r>
              <a:rPr lang="fr-FR" sz="1800" dirty="0" err="1" smtClean="0"/>
              <a:t>helps</a:t>
            </a:r>
            <a:r>
              <a:rPr lang="fr-FR" sz="1800" dirty="0" smtClean="0"/>
              <a:t> feeling in control of the </a:t>
            </a:r>
            <a:r>
              <a:rPr lang="fr-FR" sz="1800" dirty="0" err="1" smtClean="0"/>
              <a:t>algorithm</a:t>
            </a:r>
            <a:endParaRPr lang="fr-FR" sz="1800" dirty="0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1161587" y="5086433"/>
            <a:ext cx="8030757" cy="41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hypothesis</a:t>
            </a:r>
            <a:r>
              <a:rPr lang="fr-FR" sz="1800" dirty="0" smtClean="0"/>
              <a:t> 4</a:t>
            </a:r>
            <a:r>
              <a:rPr lang="fr-FR" sz="1800" dirty="0"/>
              <a:t>: </a:t>
            </a:r>
            <a:r>
              <a:rPr lang="fr-FR" sz="1800" dirty="0" err="1"/>
              <a:t>modifying</a:t>
            </a:r>
            <a:r>
              <a:rPr lang="fr-FR" sz="1800" dirty="0"/>
              <a:t> the data </a:t>
            </a:r>
            <a:r>
              <a:rPr lang="fr-FR" sz="1800" dirty="0" err="1"/>
              <a:t>contributes</a:t>
            </a:r>
            <a:r>
              <a:rPr lang="fr-FR" sz="1800" dirty="0"/>
              <a:t> to </a:t>
            </a:r>
            <a:r>
              <a:rPr lang="fr-FR" sz="1800" dirty="0" err="1" smtClean="0"/>
              <a:t>find</a:t>
            </a:r>
            <a:r>
              <a:rPr lang="fr-FR" sz="1800" dirty="0" smtClean="0"/>
              <a:t> </a:t>
            </a:r>
            <a:r>
              <a:rPr lang="fr-FR" sz="1800" dirty="0" err="1" smtClean="0"/>
              <a:t>useful</a:t>
            </a:r>
            <a:r>
              <a:rPr lang="fr-FR" sz="1800" dirty="0" smtClean="0"/>
              <a:t> patterns</a:t>
            </a:r>
            <a:endParaRPr lang="fr-FR" sz="1800" dirty="0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6813563" y="2259833"/>
            <a:ext cx="456661" cy="504056"/>
          </a:xfrm>
          <a:prstGeom prst="rect">
            <a:avLst/>
          </a:prstGeom>
          <a:ln w="7620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dirty="0">
                <a:solidFill>
                  <a:srgbClr val="209332"/>
                </a:solidFill>
              </a:rPr>
              <a:t>✓</a:t>
            </a:r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9185447" y="5038649"/>
            <a:ext cx="459107" cy="504056"/>
          </a:xfrm>
          <a:prstGeom prst="rect">
            <a:avLst/>
          </a:prstGeom>
          <a:ln w="7620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dirty="0" smtClean="0">
                <a:latin typeface="+mn-lt"/>
              </a:rPr>
              <a:t>?</a:t>
            </a:r>
            <a:endParaRPr lang="fr-FR" sz="4000" dirty="0">
              <a:latin typeface="+mn-lt"/>
            </a:endParaRPr>
          </a:p>
        </p:txBody>
      </p: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9471305" y="2852936"/>
            <a:ext cx="459107" cy="504056"/>
          </a:xfrm>
          <a:prstGeom prst="rect">
            <a:avLst/>
          </a:prstGeom>
          <a:ln w="7620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dirty="0" smtClean="0">
                <a:latin typeface="+mn-lt"/>
              </a:rPr>
              <a:t>?</a:t>
            </a:r>
            <a:endParaRPr lang="fr-FR" sz="4000" dirty="0">
              <a:latin typeface="+mn-lt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703040" y="4481229"/>
            <a:ext cx="456661" cy="504056"/>
          </a:xfrm>
          <a:prstGeom prst="rect">
            <a:avLst/>
          </a:prstGeom>
          <a:ln w="76200" cmpd="sng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4000" dirty="0">
                <a:solidFill>
                  <a:srgbClr val="209332"/>
                </a:solidFill>
              </a:rPr>
              <a:t>✓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4294909" y="308703"/>
            <a:ext cx="576118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960096" y="2311558"/>
            <a:ext cx="401038" cy="432048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8845732" y="4535095"/>
            <a:ext cx="401038" cy="432048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9206936" y="5097819"/>
            <a:ext cx="401038" cy="432048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9502161" y="2915873"/>
            <a:ext cx="401038" cy="432048"/>
          </a:xfrm>
          <a:prstGeom prst="rect">
            <a:avLst/>
          </a:prstGeom>
          <a:noFill/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6262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/>
      <p:bldP spid="21" grpId="0"/>
      <p:bldP spid="23" grpId="0"/>
      <p:bldP spid="25" grpId="0"/>
      <p:bldP spid="26" grpId="0"/>
      <p:bldP spid="32" grpId="0"/>
      <p:bldP spid="33" grpId="0"/>
      <p:bldP spid="34" grpId="0"/>
      <p:bldP spid="36" grpId="0" animBg="1"/>
      <p:bldP spid="37" grpId="0" animBg="1"/>
      <p:bldP spid="38" grpId="0" animBg="1"/>
      <p:bldP spid="3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works</a:t>
            </a:r>
            <a:endParaRPr lang="fr-FR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/>
              <a:t>Visual Analytics to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/>
              <a:t>Interaction 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Sequential</a:t>
            </a:r>
            <a:r>
              <a:rPr lang="fr-FR" dirty="0" smtClean="0"/>
              <a:t> Pattern </a:t>
            </a:r>
            <a:r>
              <a:rPr lang="fr-FR" dirty="0"/>
              <a:t>Mining and Progressive Visual Analytics</a:t>
            </a:r>
          </a:p>
          <a:p>
            <a:pPr marL="800100" lvl="1" indent="-3429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Contributions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Clarifying</a:t>
            </a:r>
            <a:r>
              <a:rPr lang="fr-FR" dirty="0" smtClean="0"/>
              <a:t> interaction </a:t>
            </a:r>
            <a:r>
              <a:rPr lang="fr-FR" dirty="0"/>
              <a:t>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Implementing</a:t>
            </a:r>
            <a:r>
              <a:rPr lang="fr-FR" dirty="0" smtClean="0"/>
              <a:t> Progressive </a:t>
            </a:r>
            <a:r>
              <a:rPr lang="fr-FR" dirty="0"/>
              <a:t>Pattern Mining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/>
              <a:t>Evaluating</a:t>
            </a:r>
            <a:r>
              <a:rPr lang="fr-FR" dirty="0"/>
              <a:t> the impact of </a:t>
            </a:r>
            <a:r>
              <a:rPr lang="fr-FR" dirty="0" err="1"/>
              <a:t>progressiveness</a:t>
            </a:r>
            <a:r>
              <a:rPr lang="fr-FR" dirty="0"/>
              <a:t> on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tasks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b="1" dirty="0"/>
              <a:t>Conclusion and Discussion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dirty="0" smtClean="0"/>
              <a:t>56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9050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57</a:t>
            </a:fld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517" y="2"/>
            <a:ext cx="3045112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46630" y="2"/>
            <a:ext cx="3059999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91742" y="-288"/>
            <a:ext cx="3059999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51739" y="2"/>
            <a:ext cx="3059999" cy="317721"/>
          </a:xfrm>
          <a:prstGeom prst="rect">
            <a:avLst/>
          </a:prstGeom>
          <a:solidFill>
            <a:srgbClr val="8CB8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4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Conclusion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3938575" y="4059277"/>
            <a:ext cx="4316506" cy="9894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err="1" smtClean="0"/>
              <a:t>Provide</a:t>
            </a:r>
            <a:r>
              <a:rPr lang="fr-FR" sz="1800" dirty="0" smtClean="0"/>
              <a:t> a progressive interface to explore data and patterns </a:t>
            </a:r>
            <a:r>
              <a:rPr lang="fr-FR" sz="1800" dirty="0" err="1" smtClean="0"/>
              <a:t>at</a:t>
            </a:r>
            <a:r>
              <a:rPr lang="fr-FR" sz="1800" dirty="0" smtClean="0"/>
              <a:t> the </a:t>
            </a:r>
            <a:r>
              <a:rPr lang="fr-FR" sz="1800" dirty="0" err="1" smtClean="0"/>
              <a:t>same</a:t>
            </a:r>
            <a:r>
              <a:rPr lang="fr-FR" sz="1800" dirty="0" smtClean="0"/>
              <a:t> time</a:t>
            </a:r>
            <a:endParaRPr lang="fr-FR" sz="1800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3934600" y="5277185"/>
            <a:ext cx="4320481" cy="9894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err="1"/>
              <a:t>Understand</a:t>
            </a:r>
            <a:r>
              <a:rPr lang="fr-FR" sz="1800" dirty="0"/>
              <a:t> </a:t>
            </a:r>
            <a:r>
              <a:rPr lang="fr-FR" sz="1800" dirty="0" err="1"/>
              <a:t>which</a:t>
            </a:r>
            <a:r>
              <a:rPr lang="fr-FR" sz="1800" dirty="0"/>
              <a:t> interactions are relevant </a:t>
            </a:r>
            <a:r>
              <a:rPr lang="fr-FR" sz="1800" dirty="0" err="1"/>
              <a:t>between</a:t>
            </a:r>
            <a:r>
              <a:rPr lang="fr-FR" sz="1800" dirty="0"/>
              <a:t> a </a:t>
            </a:r>
            <a:r>
              <a:rPr lang="fr-FR" sz="1800" dirty="0" err="1"/>
              <a:t>human</a:t>
            </a:r>
            <a:r>
              <a:rPr lang="fr-FR" sz="1800" dirty="0"/>
              <a:t> and a </a:t>
            </a:r>
            <a:r>
              <a:rPr lang="fr-FR" sz="1800" dirty="0" smtClean="0"/>
              <a:t>progressive pattern </a:t>
            </a:r>
            <a:r>
              <a:rPr lang="fr-FR" sz="1800" dirty="0" err="1"/>
              <a:t>mining</a:t>
            </a:r>
            <a:r>
              <a:rPr lang="fr-FR" sz="1800" dirty="0"/>
              <a:t> </a:t>
            </a:r>
            <a:r>
              <a:rPr lang="fr-FR" sz="1800" dirty="0" err="1"/>
              <a:t>algorithm</a:t>
            </a:r>
            <a:endParaRPr lang="fr-FR" sz="18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3934601" y="1623458"/>
            <a:ext cx="4320480" cy="9894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dirty="0" err="1" smtClean="0"/>
              <a:t>Clarify</a:t>
            </a:r>
            <a:r>
              <a:rPr lang="fr-FR" sz="1800" dirty="0" smtClean="0"/>
              <a:t> </a:t>
            </a:r>
            <a:r>
              <a:rPr lang="fr-FR" sz="1800" dirty="0" err="1" smtClean="0"/>
              <a:t>what</a:t>
            </a:r>
            <a:r>
              <a:rPr lang="fr-FR" sz="1800" dirty="0" smtClean="0"/>
              <a:t> « interaction » and « steering » </a:t>
            </a:r>
            <a:r>
              <a:rPr lang="fr-FR" sz="1800" dirty="0" err="1" smtClean="0"/>
              <a:t>mean</a:t>
            </a:r>
            <a:r>
              <a:rPr lang="fr-FR" sz="1800" dirty="0" smtClean="0"/>
              <a:t> in the </a:t>
            </a:r>
            <a:r>
              <a:rPr lang="fr-FR" sz="1800" dirty="0" err="1" smtClean="0"/>
              <a:t>context</a:t>
            </a:r>
            <a:r>
              <a:rPr lang="fr-FR" sz="1800" dirty="0" smtClean="0"/>
              <a:t> of Progressive Visual </a:t>
            </a:r>
            <a:r>
              <a:rPr lang="fr-FR" sz="1800" dirty="0" err="1" smtClean="0"/>
              <a:t>Analytics</a:t>
            </a:r>
            <a:endParaRPr lang="fr-FR" sz="1800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3934601" y="2841368"/>
            <a:ext cx="4320480" cy="9894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Explore how </a:t>
            </a:r>
            <a:r>
              <a:rPr lang="fr-FR" sz="1800" dirty="0"/>
              <a:t>interactions </a:t>
            </a:r>
            <a:r>
              <a:rPr lang="fr-FR" sz="1800" dirty="0" err="1"/>
              <a:t>between</a:t>
            </a:r>
            <a:r>
              <a:rPr lang="fr-FR" sz="1800" dirty="0"/>
              <a:t> the </a:t>
            </a:r>
            <a:r>
              <a:rPr lang="fr-FR" sz="1800" dirty="0" err="1"/>
              <a:t>human</a:t>
            </a:r>
            <a:r>
              <a:rPr lang="fr-FR" sz="1800" dirty="0"/>
              <a:t> and the </a:t>
            </a:r>
            <a:r>
              <a:rPr lang="fr-FR" sz="1800" dirty="0" err="1" smtClean="0"/>
              <a:t>algorithm</a:t>
            </a:r>
            <a:r>
              <a:rPr lang="fr-FR" sz="1800" dirty="0" smtClean="0"/>
              <a:t> affect the </a:t>
            </a:r>
            <a:r>
              <a:rPr lang="fr-FR" sz="1800" dirty="0" err="1"/>
              <a:t>analysis</a:t>
            </a:r>
            <a:r>
              <a:rPr lang="fr-FR" sz="1800" dirty="0"/>
              <a:t> </a:t>
            </a:r>
            <a:r>
              <a:rPr lang="fr-FR" sz="1800" dirty="0" err="1" smtClean="0"/>
              <a:t>process</a:t>
            </a:r>
            <a:endParaRPr lang="fr-FR" sz="1800" dirty="0"/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3928402" y="1028713"/>
            <a:ext cx="4326679" cy="46051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 smtClean="0">
                <a:solidFill>
                  <a:srgbClr val="000000"/>
                </a:solidFill>
                <a:latin typeface="+mj-lt"/>
              </a:rPr>
              <a:t>Four challenges</a:t>
            </a:r>
            <a:endParaRPr lang="fr-FR" sz="18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9155545" y="308703"/>
            <a:ext cx="30561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82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58</a:t>
            </a:fld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517" y="2"/>
            <a:ext cx="3045112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46630" y="2"/>
            <a:ext cx="3059999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91742" y="-288"/>
            <a:ext cx="3059999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151739" y="2"/>
            <a:ext cx="3059999" cy="317721"/>
          </a:xfrm>
          <a:prstGeom prst="rect">
            <a:avLst/>
          </a:prstGeom>
          <a:solidFill>
            <a:srgbClr val="8CB8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4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Conclusion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273525" y="4054831"/>
            <a:ext cx="4316506" cy="9894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err="1" smtClean="0"/>
              <a:t>Provide</a:t>
            </a:r>
            <a:r>
              <a:rPr lang="fr-FR" sz="1800" dirty="0" smtClean="0"/>
              <a:t> a progressive interface to explore data and patterns </a:t>
            </a:r>
            <a:r>
              <a:rPr lang="fr-FR" sz="1800" dirty="0" err="1" smtClean="0"/>
              <a:t>at</a:t>
            </a:r>
            <a:r>
              <a:rPr lang="fr-FR" sz="1800" dirty="0" smtClean="0"/>
              <a:t> the </a:t>
            </a:r>
            <a:r>
              <a:rPr lang="fr-FR" sz="1800" dirty="0" err="1" smtClean="0"/>
              <a:t>same</a:t>
            </a:r>
            <a:r>
              <a:rPr lang="fr-FR" sz="1800" dirty="0" smtClean="0"/>
              <a:t> time</a:t>
            </a:r>
            <a:endParaRPr lang="fr-FR" sz="1800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269550" y="5272739"/>
            <a:ext cx="4320481" cy="9894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err="1"/>
              <a:t>Understand</a:t>
            </a:r>
            <a:r>
              <a:rPr lang="fr-FR" sz="1800" dirty="0"/>
              <a:t> </a:t>
            </a:r>
            <a:r>
              <a:rPr lang="fr-FR" sz="1800" dirty="0" err="1"/>
              <a:t>which</a:t>
            </a:r>
            <a:r>
              <a:rPr lang="fr-FR" sz="1800" dirty="0"/>
              <a:t> interactions are relevant </a:t>
            </a:r>
            <a:r>
              <a:rPr lang="fr-FR" sz="1800" dirty="0" err="1"/>
              <a:t>between</a:t>
            </a:r>
            <a:r>
              <a:rPr lang="fr-FR" sz="1800" dirty="0"/>
              <a:t> a </a:t>
            </a:r>
            <a:r>
              <a:rPr lang="fr-FR" sz="1800" dirty="0" err="1"/>
              <a:t>human</a:t>
            </a:r>
            <a:r>
              <a:rPr lang="fr-FR" sz="1800" dirty="0"/>
              <a:t> and a </a:t>
            </a:r>
            <a:r>
              <a:rPr lang="fr-FR" sz="1800" dirty="0" smtClean="0"/>
              <a:t>progressive pattern </a:t>
            </a:r>
            <a:r>
              <a:rPr lang="fr-FR" sz="1800" dirty="0" err="1"/>
              <a:t>mining</a:t>
            </a:r>
            <a:r>
              <a:rPr lang="fr-FR" sz="1800" dirty="0"/>
              <a:t> </a:t>
            </a:r>
            <a:r>
              <a:rPr lang="fr-FR" sz="1800" dirty="0" err="1"/>
              <a:t>algorithm</a:t>
            </a:r>
            <a:endParaRPr lang="fr-FR" sz="18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269551" y="1619012"/>
            <a:ext cx="4320480" cy="9894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dirty="0" err="1" smtClean="0"/>
              <a:t>Clarify</a:t>
            </a:r>
            <a:r>
              <a:rPr lang="fr-FR" sz="1800" dirty="0" smtClean="0"/>
              <a:t> </a:t>
            </a:r>
            <a:r>
              <a:rPr lang="fr-FR" sz="1800" dirty="0" err="1" smtClean="0"/>
              <a:t>what</a:t>
            </a:r>
            <a:r>
              <a:rPr lang="fr-FR" sz="1800" dirty="0" smtClean="0"/>
              <a:t> « interaction » and « steering » </a:t>
            </a:r>
            <a:r>
              <a:rPr lang="fr-FR" sz="1800" dirty="0" err="1" smtClean="0"/>
              <a:t>mean</a:t>
            </a:r>
            <a:r>
              <a:rPr lang="fr-FR" sz="1800" dirty="0" smtClean="0"/>
              <a:t> in the </a:t>
            </a:r>
            <a:r>
              <a:rPr lang="fr-FR" sz="1800" dirty="0" err="1" smtClean="0"/>
              <a:t>context</a:t>
            </a:r>
            <a:r>
              <a:rPr lang="fr-FR" sz="1800" dirty="0" smtClean="0"/>
              <a:t> of Progressive Visual </a:t>
            </a:r>
            <a:r>
              <a:rPr lang="fr-FR" sz="1800" dirty="0" err="1" smtClean="0"/>
              <a:t>Analytics</a:t>
            </a:r>
            <a:endParaRPr lang="fr-FR" sz="1800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269551" y="2836922"/>
            <a:ext cx="4320480" cy="9894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 smtClean="0"/>
              <a:t>Explore how </a:t>
            </a:r>
            <a:r>
              <a:rPr lang="fr-FR" sz="1800" dirty="0"/>
              <a:t>interactions </a:t>
            </a:r>
            <a:r>
              <a:rPr lang="fr-FR" sz="1800" dirty="0" err="1"/>
              <a:t>between</a:t>
            </a:r>
            <a:r>
              <a:rPr lang="fr-FR" sz="1800" dirty="0"/>
              <a:t> the </a:t>
            </a:r>
            <a:r>
              <a:rPr lang="fr-FR" sz="1800" dirty="0" err="1"/>
              <a:t>human</a:t>
            </a:r>
            <a:r>
              <a:rPr lang="fr-FR" sz="1800" dirty="0"/>
              <a:t> and the </a:t>
            </a:r>
            <a:r>
              <a:rPr lang="fr-FR" sz="1800" dirty="0" err="1" smtClean="0"/>
              <a:t>algorithm</a:t>
            </a:r>
            <a:r>
              <a:rPr lang="fr-FR" sz="1800" dirty="0" smtClean="0"/>
              <a:t> affect the </a:t>
            </a:r>
            <a:r>
              <a:rPr lang="fr-FR" sz="1800" dirty="0" err="1"/>
              <a:t>analysis</a:t>
            </a:r>
            <a:r>
              <a:rPr lang="fr-FR" sz="1800" dirty="0"/>
              <a:t> </a:t>
            </a:r>
            <a:r>
              <a:rPr lang="fr-FR" sz="1800" dirty="0" err="1" smtClean="0"/>
              <a:t>process</a:t>
            </a:r>
            <a:endParaRPr lang="fr-FR" sz="1800" dirty="0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5375920" y="3168174"/>
            <a:ext cx="6475779" cy="65786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A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framework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of actions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performed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to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interact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with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a PVA system</a:t>
            </a:r>
            <a:endParaRPr lang="fr-FR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5" name="Titre 1"/>
          <p:cNvSpPr txBox="1">
            <a:spLocks/>
          </p:cNvSpPr>
          <p:nvPr/>
        </p:nvSpPr>
        <p:spPr>
          <a:xfrm>
            <a:off x="5380272" y="1546009"/>
            <a:ext cx="6552728" cy="46051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An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updated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definition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of Progressive Visual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5668304" y="1978057"/>
            <a:ext cx="6054396" cy="46051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mr-IN" sz="1600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 A </a:t>
            </a:r>
            <a:r>
              <a:rPr lang="fr-FR" sz="1600" dirty="0" err="1" smtClean="0">
                <a:solidFill>
                  <a:srgbClr val="000000"/>
                </a:solidFill>
                <a:latin typeface="+mj-lt"/>
              </a:rPr>
              <a:t>definition</a:t>
            </a:r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 of « steering »</a:t>
            </a:r>
            <a:endParaRPr lang="fr-FR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" name="Titre 1"/>
          <p:cNvSpPr txBox="1">
            <a:spLocks/>
          </p:cNvSpPr>
          <p:nvPr/>
        </p:nvSpPr>
        <p:spPr>
          <a:xfrm>
            <a:off x="5668304" y="2316328"/>
            <a:ext cx="6054396" cy="46051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mr-IN" sz="1600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 A </a:t>
            </a:r>
            <a:r>
              <a:rPr lang="fr-FR" sz="1600" dirty="0" err="1" smtClean="0">
                <a:solidFill>
                  <a:srgbClr val="000000"/>
                </a:solidFill>
                <a:latin typeface="+mj-lt"/>
              </a:rPr>
              <a:t>definition</a:t>
            </a:r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 of Progressive Visual </a:t>
            </a:r>
            <a:r>
              <a:rPr lang="fr-FR" sz="1600" dirty="0" err="1" smtClean="0">
                <a:solidFill>
                  <a:srgbClr val="000000"/>
                </a:solidFill>
                <a:latin typeface="+mj-lt"/>
              </a:rPr>
              <a:t>Analytics</a:t>
            </a:r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+mj-lt"/>
              </a:rPr>
              <a:t>systems</a:t>
            </a:r>
            <a:endParaRPr lang="fr-FR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5672562" y="2654598"/>
            <a:ext cx="6048672" cy="397351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mr-IN" sz="1600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 A model of the Progressive Visual </a:t>
            </a:r>
            <a:r>
              <a:rPr lang="fr-FR" sz="1600" dirty="0" err="1" smtClean="0">
                <a:solidFill>
                  <a:srgbClr val="000000"/>
                </a:solidFill>
                <a:latin typeface="+mj-lt"/>
              </a:rPr>
              <a:t>Analytics</a:t>
            </a:r>
            <a:r>
              <a:rPr lang="fr-FR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  <a:latin typeface="+mj-lt"/>
              </a:rPr>
              <a:t>workflow</a:t>
            </a:r>
            <a:endParaRPr lang="fr-FR" sz="16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5374454" y="4689440"/>
            <a:ext cx="6554194" cy="40100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Five guidelines for Progressive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Sequential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Pattern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Mining</a:t>
            </a:r>
            <a:endParaRPr lang="fr-FR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Titre 1"/>
          <p:cNvSpPr txBox="1">
            <a:spLocks/>
          </p:cNvSpPr>
          <p:nvPr/>
        </p:nvSpPr>
        <p:spPr>
          <a:xfrm>
            <a:off x="5374454" y="5229200"/>
            <a:ext cx="6554194" cy="376055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A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tool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for progressive pattern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mining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</a:t>
            </a:r>
            <a:endParaRPr lang="fr-FR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5375920" y="3936580"/>
            <a:ext cx="6554194" cy="633002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A user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study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on interaction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between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a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human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and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a progressive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algorithm</a:t>
            </a:r>
            <a:endParaRPr lang="fr-FR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263352" y="1024267"/>
            <a:ext cx="4326679" cy="46051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 smtClean="0">
                <a:solidFill>
                  <a:srgbClr val="000000"/>
                </a:solidFill>
                <a:latin typeface="+mj-lt"/>
              </a:rPr>
              <a:t>Four challenges</a:t>
            </a:r>
            <a:endParaRPr lang="fr-FR" sz="1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" name="Titre 1"/>
          <p:cNvSpPr txBox="1">
            <a:spLocks/>
          </p:cNvSpPr>
          <p:nvPr/>
        </p:nvSpPr>
        <p:spPr>
          <a:xfrm>
            <a:off x="5697420" y="1024267"/>
            <a:ext cx="5655163" cy="460517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 smtClean="0">
                <a:solidFill>
                  <a:srgbClr val="000000"/>
                </a:solidFill>
                <a:latin typeface="+mj-lt"/>
              </a:rPr>
              <a:t>Six contributions</a:t>
            </a:r>
            <a:endParaRPr lang="fr-FR" sz="1800" b="1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590031" y="3526836"/>
            <a:ext cx="785889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>
            <a:endCxn id="25" idx="1"/>
          </p:cNvCxnSpPr>
          <p:nvPr/>
        </p:nvCxnSpPr>
        <p:spPr>
          <a:xfrm>
            <a:off x="4594383" y="1776268"/>
            <a:ext cx="785889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4590031" y="2316328"/>
            <a:ext cx="784423" cy="1040664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/>
          <p:cNvCxnSpPr>
            <a:endCxn id="31" idx="1"/>
          </p:cNvCxnSpPr>
          <p:nvPr/>
        </p:nvCxnSpPr>
        <p:spPr>
          <a:xfrm>
            <a:off x="4594383" y="3705487"/>
            <a:ext cx="781537" cy="547594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>
            <a:stCxn id="10" idx="3"/>
            <a:endCxn id="29" idx="1"/>
          </p:cNvCxnSpPr>
          <p:nvPr/>
        </p:nvCxnSpPr>
        <p:spPr>
          <a:xfrm>
            <a:off x="4590031" y="4549546"/>
            <a:ext cx="784423" cy="340395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4588565" y="5486498"/>
            <a:ext cx="785889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4594383" y="4941168"/>
            <a:ext cx="777957" cy="359285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itre 1"/>
          <p:cNvSpPr txBox="1">
            <a:spLocks/>
          </p:cNvSpPr>
          <p:nvPr/>
        </p:nvSpPr>
        <p:spPr>
          <a:xfrm>
            <a:off x="5377340" y="5733256"/>
            <a:ext cx="6554194" cy="604533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A model of the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tasks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performed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to explore</a:t>
            </a:r>
            <a:r>
              <a:rPr lang="fr-FR" sz="1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temporal data </a:t>
            </a:r>
            <a:r>
              <a:rPr lang="fr-FR" sz="1800" dirty="0" err="1" smtClean="0">
                <a:solidFill>
                  <a:srgbClr val="000000"/>
                </a:solidFill>
                <a:latin typeface="+mj-lt"/>
              </a:rPr>
              <a:t>with</a:t>
            </a:r>
            <a:r>
              <a:rPr lang="fr-FR" sz="1800" dirty="0" smtClean="0">
                <a:solidFill>
                  <a:srgbClr val="000000"/>
                </a:solidFill>
                <a:latin typeface="+mj-lt"/>
              </a:rPr>
              <a:t> patterns</a:t>
            </a:r>
            <a:endParaRPr lang="fr-FR" sz="1800" dirty="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52" name="Connecteur droit 51"/>
          <p:cNvCxnSpPr>
            <a:endCxn id="51" idx="1"/>
          </p:cNvCxnSpPr>
          <p:nvPr/>
        </p:nvCxnSpPr>
        <p:spPr>
          <a:xfrm>
            <a:off x="4592917" y="6035523"/>
            <a:ext cx="784423" cy="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374454" y="3168175"/>
            <a:ext cx="6554194" cy="65786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5380272" y="1547004"/>
            <a:ext cx="6554194" cy="150494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5374454" y="4689440"/>
            <a:ext cx="6554194" cy="40100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5374454" y="5229826"/>
            <a:ext cx="6554194" cy="37543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5374454" y="3936581"/>
            <a:ext cx="6554194" cy="63300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5378806" y="5788957"/>
            <a:ext cx="6554194" cy="54883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3" name="Connecteur droit 42"/>
          <p:cNvCxnSpPr/>
          <p:nvPr/>
        </p:nvCxnSpPr>
        <p:spPr>
          <a:xfrm>
            <a:off x="9155545" y="308703"/>
            <a:ext cx="30561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16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118 0 " pathEditMode="relative" ptsTypes="AA">
                                      <p:cBhvr>
                                        <p:cTn id="6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118 0 " pathEditMode="relative" ptsTypes="AA">
                                      <p:cBhvr>
                                        <p:cTn id="8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118 0 " pathEditMode="relative" ptsTypes="AA">
                                      <p:cBhvr>
                                        <p:cTn id="10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118 0 " pathEditMode="relative" ptsTypes="AA">
                                      <p:cBhvr>
                                        <p:cTn id="12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118 0 " pathEditMode="relative" ptsTypes="AA">
                                      <p:cBhvr>
                                        <p:cTn id="14" dur="1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51" grpId="0"/>
      <p:bldP spid="7" grpId="0" animBg="1"/>
      <p:bldP spid="34" grpId="0" animBg="1"/>
      <p:bldP spid="37" grpId="0" animBg="1"/>
      <p:bldP spid="38" grpId="0" animBg="1"/>
      <p:bldP spid="40" grpId="0" animBg="1"/>
      <p:bldP spid="4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Limitations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556792"/>
            <a:ext cx="7286600" cy="4606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b="1" dirty="0" err="1" smtClean="0"/>
              <a:t>PPMT’s</a:t>
            </a:r>
            <a:r>
              <a:rPr lang="fr-FR" b="1" dirty="0" smtClean="0"/>
              <a:t> design </a:t>
            </a:r>
            <a:r>
              <a:rPr lang="fr-FR" b="1" dirty="0" err="1" smtClean="0"/>
              <a:t>led</a:t>
            </a:r>
            <a:r>
              <a:rPr lang="fr-FR" b="1" dirty="0" smtClean="0"/>
              <a:t> </a:t>
            </a:r>
            <a:r>
              <a:rPr lang="fr-FR" b="1" dirty="0" err="1" smtClean="0"/>
              <a:t>primarily</a:t>
            </a:r>
            <a:r>
              <a:rPr lang="fr-FR" b="1" dirty="0" smtClean="0"/>
              <a:t> by </a:t>
            </a:r>
            <a:r>
              <a:rPr lang="fr-FR" b="1" dirty="0" err="1" smtClean="0"/>
              <a:t>our</a:t>
            </a:r>
            <a:r>
              <a:rPr lang="fr-FR" b="1" dirty="0" smtClean="0"/>
              <a:t> </a:t>
            </a:r>
            <a:r>
              <a:rPr lang="fr-FR" b="1" dirty="0" err="1" smtClean="0"/>
              <a:t>framework</a:t>
            </a:r>
            <a:r>
              <a:rPr lang="fr-FR" b="1" dirty="0" smtClean="0"/>
              <a:t> and guidelines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59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517" y="2"/>
            <a:ext cx="3045112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6630" y="2"/>
            <a:ext cx="3059999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1742" y="-288"/>
            <a:ext cx="3059999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51739" y="2"/>
            <a:ext cx="3059999" cy="317721"/>
          </a:xfrm>
          <a:prstGeom prst="rect">
            <a:avLst/>
          </a:prstGeom>
          <a:solidFill>
            <a:srgbClr val="8CB8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4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Conclusion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609600" y="2989084"/>
            <a:ext cx="7286600" cy="46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smtClean="0"/>
              <a:t>A </a:t>
            </a:r>
            <a:r>
              <a:rPr lang="fr-FR" b="1" dirty="0" err="1" smtClean="0"/>
              <a:t>controlled</a:t>
            </a:r>
            <a:r>
              <a:rPr lang="fr-FR" b="1" dirty="0" smtClean="0"/>
              <a:t> user </a:t>
            </a:r>
            <a:r>
              <a:rPr lang="fr-FR" b="1" dirty="0" err="1" smtClean="0"/>
              <a:t>study</a:t>
            </a:r>
            <a:endParaRPr lang="fr-FR" b="1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609600" y="3487225"/>
            <a:ext cx="10781439" cy="46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focus on the use of the </a:t>
            </a:r>
            <a:r>
              <a:rPr lang="fr-FR" sz="1800" dirty="0" err="1" smtClean="0"/>
              <a:t>available</a:t>
            </a:r>
            <a:r>
              <a:rPr lang="fr-FR" sz="1800" dirty="0" smtClean="0"/>
              <a:t> interactions to </a:t>
            </a:r>
            <a:r>
              <a:rPr lang="fr-FR" sz="1800" dirty="0" err="1" smtClean="0"/>
              <a:t>perform</a:t>
            </a:r>
            <a:r>
              <a:rPr lang="fr-FR" sz="1800" dirty="0" smtClean="0"/>
              <a:t> a </a:t>
            </a:r>
            <a:r>
              <a:rPr lang="fr-FR" sz="1800" dirty="0" err="1" smtClean="0"/>
              <a:t>given</a:t>
            </a:r>
            <a:r>
              <a:rPr lang="fr-FR" sz="1800" dirty="0" smtClean="0"/>
              <a:t> </a:t>
            </a:r>
            <a:r>
              <a:rPr lang="fr-FR" sz="1800" dirty="0" err="1" smtClean="0"/>
              <a:t>task</a:t>
            </a:r>
            <a:endParaRPr lang="fr-FR" sz="1800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609600" y="3947870"/>
            <a:ext cx="10781439" cy="46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no </a:t>
            </a:r>
            <a:r>
              <a:rPr lang="fr-FR" sz="1800" dirty="0" err="1" smtClean="0"/>
              <a:t>evaluation</a:t>
            </a:r>
            <a:r>
              <a:rPr lang="fr-FR" sz="1800" dirty="0" smtClean="0"/>
              <a:t> of </a:t>
            </a:r>
            <a:r>
              <a:rPr lang="fr-FR" sz="1800" dirty="0" err="1" smtClean="0"/>
              <a:t>PPMT’s</a:t>
            </a:r>
            <a:r>
              <a:rPr lang="fr-FR" sz="1800" dirty="0" smtClean="0"/>
              <a:t> </a:t>
            </a:r>
            <a:r>
              <a:rPr lang="fr-FR" sz="1800" dirty="0" err="1" smtClean="0"/>
              <a:t>ability</a:t>
            </a:r>
            <a:r>
              <a:rPr lang="fr-FR" sz="1800" dirty="0" smtClean="0"/>
              <a:t> to support an </a:t>
            </a:r>
            <a:r>
              <a:rPr lang="fr-FR" sz="1800" dirty="0" err="1" smtClean="0"/>
              <a:t>exploratory</a:t>
            </a:r>
            <a:r>
              <a:rPr lang="fr-FR" sz="1800" dirty="0" smtClean="0"/>
              <a:t> </a:t>
            </a:r>
            <a:r>
              <a:rPr lang="fr-FR" sz="1800" dirty="0" err="1" smtClean="0"/>
              <a:t>analysis</a:t>
            </a:r>
            <a:endParaRPr lang="fr-FR" sz="1800" dirty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609600" y="2060848"/>
            <a:ext cx="11602138" cy="769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implicating</a:t>
            </a:r>
            <a:r>
              <a:rPr lang="fr-FR" sz="1800" dirty="0" smtClean="0"/>
              <a:t> more real-world </a:t>
            </a:r>
            <a:r>
              <a:rPr lang="fr-FR" sz="1800" dirty="0" err="1" smtClean="0"/>
              <a:t>users</a:t>
            </a:r>
            <a:r>
              <a:rPr lang="fr-FR" sz="1800" dirty="0" smtClean="0"/>
              <a:t> in the design </a:t>
            </a:r>
            <a:r>
              <a:rPr lang="fr-FR" sz="1800" dirty="0" err="1" smtClean="0"/>
              <a:t>process</a:t>
            </a:r>
            <a:r>
              <a:rPr lang="fr-FR" sz="1800" dirty="0" smtClean="0"/>
              <a:t> </a:t>
            </a:r>
            <a:r>
              <a:rPr lang="fr-FR" sz="1800" dirty="0" err="1" smtClean="0"/>
              <a:t>could</a:t>
            </a:r>
            <a:r>
              <a:rPr lang="fr-FR" sz="1800" dirty="0" smtClean="0"/>
              <a:t> have </a:t>
            </a:r>
            <a:r>
              <a:rPr lang="fr-FR" sz="1800" dirty="0" err="1" smtClean="0"/>
              <a:t>led</a:t>
            </a:r>
            <a:r>
              <a:rPr lang="fr-FR" sz="1800" dirty="0" smtClean="0"/>
              <a:t> to </a:t>
            </a:r>
            <a:r>
              <a:rPr lang="fr-FR" sz="1800" dirty="0" err="1" smtClean="0"/>
              <a:t>different</a:t>
            </a:r>
            <a:r>
              <a:rPr lang="fr-FR" sz="1800" dirty="0" smtClean="0"/>
              <a:t> </a:t>
            </a:r>
            <a:r>
              <a:rPr lang="fr-FR" sz="1800" dirty="0" err="1" smtClean="0"/>
              <a:t>decisions</a:t>
            </a:r>
            <a:endParaRPr lang="fr-FR" sz="1800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609600" y="4985890"/>
            <a:ext cx="7286600" cy="46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err="1" smtClean="0"/>
              <a:t>Evaluating</a:t>
            </a:r>
            <a:r>
              <a:rPr lang="fr-FR" b="1" dirty="0" smtClean="0"/>
              <a:t> Progressive Visual </a:t>
            </a:r>
            <a:r>
              <a:rPr lang="fr-FR" b="1" dirty="0" err="1" smtClean="0"/>
              <a:t>Analytics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a </a:t>
            </a:r>
            <a:r>
              <a:rPr lang="fr-FR" b="1" dirty="0" err="1" smtClean="0"/>
              <a:t>difficult</a:t>
            </a:r>
            <a:r>
              <a:rPr lang="fr-FR" b="1" dirty="0" smtClean="0"/>
              <a:t> </a:t>
            </a:r>
            <a:r>
              <a:rPr lang="fr-FR" b="1" dirty="0" err="1" smtClean="0"/>
              <a:t>task</a:t>
            </a:r>
            <a:endParaRPr lang="fr-FR" b="1" dirty="0"/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609600" y="5389341"/>
            <a:ext cx="10781439" cy="46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requires</a:t>
            </a:r>
            <a:r>
              <a:rPr lang="fr-FR" sz="1800" dirty="0" smtClean="0"/>
              <a:t> </a:t>
            </a:r>
            <a:r>
              <a:rPr lang="fr-FR" sz="1800" dirty="0" err="1" smtClean="0"/>
              <a:t>many</a:t>
            </a:r>
            <a:r>
              <a:rPr lang="fr-FR" sz="1800" dirty="0" smtClean="0"/>
              <a:t> experts </a:t>
            </a:r>
            <a:r>
              <a:rPr lang="fr-FR" sz="1800" dirty="0" err="1" smtClean="0"/>
              <a:t>working</a:t>
            </a:r>
            <a:r>
              <a:rPr lang="fr-FR" sz="1800" dirty="0" smtClean="0"/>
              <a:t> on the </a:t>
            </a:r>
            <a:r>
              <a:rPr lang="fr-FR" sz="1800" dirty="0" err="1" smtClean="0"/>
              <a:t>same</a:t>
            </a:r>
            <a:r>
              <a:rPr lang="fr-FR" sz="1800" dirty="0" smtClean="0"/>
              <a:t> data</a:t>
            </a:r>
            <a:endParaRPr lang="fr-FR" sz="1800" dirty="0"/>
          </a:p>
        </p:txBody>
      </p:sp>
      <p:cxnSp>
        <p:nvCxnSpPr>
          <p:cNvPr id="21" name="Connecteur droit 20"/>
          <p:cNvCxnSpPr/>
          <p:nvPr/>
        </p:nvCxnSpPr>
        <p:spPr>
          <a:xfrm>
            <a:off x="9155545" y="308703"/>
            <a:ext cx="30561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78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76611" y="2904975"/>
            <a:ext cx="3168352" cy="2336564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76611" y="2901708"/>
            <a:ext cx="3168352" cy="233656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Focuses</a:t>
            </a:r>
            <a:r>
              <a:rPr lang="fr-FR" dirty="0" smtClean="0"/>
              <a:t> and contributions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dirty="0" smtClean="0"/>
              <a:t>6</a:t>
            </a:fld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3034670" y="2"/>
            <a:ext cx="3059999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Works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79782" y="-288"/>
            <a:ext cx="3059999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Propositions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138262" y="-288"/>
            <a:ext cx="3059999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chemeClr val="bg1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Conclusion</a:t>
            </a:r>
            <a:endParaRPr lang="fr-FR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4487" y="2"/>
            <a:ext cx="3045112" cy="317721"/>
          </a:xfrm>
          <a:prstGeom prst="rect">
            <a:avLst/>
          </a:prstGeom>
          <a:solidFill>
            <a:srgbClr val="F0CE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1.2 </a:t>
            </a:r>
            <a:r>
              <a:rPr lang="mr-IN" sz="1400" b="1" dirty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Contributions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0627" y="4184669"/>
            <a:ext cx="1152128" cy="903903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Progressive </a:t>
            </a:r>
            <a:r>
              <a:rPr lang="fr-FR" sz="1200" dirty="0" err="1" smtClean="0">
                <a:solidFill>
                  <a:schemeClr val="tx1"/>
                </a:solidFill>
              </a:rPr>
              <a:t>Visualization</a:t>
            </a:r>
            <a:r>
              <a:rPr lang="fr-FR" sz="1200" dirty="0" smtClean="0">
                <a:solidFill>
                  <a:schemeClr val="tx1"/>
                </a:solidFill>
              </a:rPr>
              <a:t> computation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0627" y="3013422"/>
            <a:ext cx="1152128" cy="908132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Progressive Pattern </a:t>
            </a:r>
            <a:r>
              <a:rPr lang="fr-FR" sz="1200" dirty="0" err="1" smtClean="0">
                <a:solidFill>
                  <a:schemeClr val="tx1"/>
                </a:solidFill>
              </a:rPr>
              <a:t>Mining</a:t>
            </a:r>
            <a:r>
              <a:rPr lang="fr-FR" sz="1200" dirty="0" smtClean="0">
                <a:solidFill>
                  <a:schemeClr val="tx1"/>
                </a:solidFill>
              </a:rPr>
              <a:t> </a:t>
            </a:r>
            <a:r>
              <a:rPr lang="fr-FR" sz="1200" dirty="0" err="1" smtClean="0">
                <a:solidFill>
                  <a:schemeClr val="tx1"/>
                </a:solidFill>
              </a:rPr>
              <a:t>algorithm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33" name="Flèche vers la droite 32"/>
          <p:cNvSpPr/>
          <p:nvPr/>
        </p:nvSpPr>
        <p:spPr>
          <a:xfrm flipH="1">
            <a:off x="1618929" y="3466633"/>
            <a:ext cx="855033" cy="250399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Graphique 21" descr="Tête avec engrenages">
            <a:extLst>
              <a:ext uri="{FF2B5EF4-FFF2-40B4-BE49-F238E27FC236}">
                <a16:creationId xmlns="" xmlns:a16="http://schemas.microsoft.com/office/drawing/2014/main" id="{E387DC85-9292-4556-AE98-FEB05ACFE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881551" y="3622310"/>
            <a:ext cx="880259" cy="880258"/>
          </a:xfrm>
          <a:prstGeom prst="rect">
            <a:avLst/>
          </a:prstGeom>
        </p:spPr>
      </p:pic>
      <p:sp>
        <p:nvSpPr>
          <p:cNvPr id="36" name="Flèche en arc 35"/>
          <p:cNvSpPr/>
          <p:nvPr/>
        </p:nvSpPr>
        <p:spPr>
          <a:xfrm rot="20606725" flipH="1">
            <a:off x="4063496" y="3580872"/>
            <a:ext cx="1087939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7" name="Flèche en arc 36"/>
          <p:cNvSpPr/>
          <p:nvPr/>
        </p:nvSpPr>
        <p:spPr>
          <a:xfrm rot="10012690" flipH="1">
            <a:off x="4120229" y="3431440"/>
            <a:ext cx="938955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275647" y="3442349"/>
            <a:ext cx="179919" cy="1481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7419" y="3805951"/>
            <a:ext cx="522947" cy="522947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4189" y="3868564"/>
            <a:ext cx="494328" cy="494328"/>
          </a:xfrm>
          <a:prstGeom prst="rect">
            <a:avLst/>
          </a:prstGeom>
        </p:spPr>
      </p:pic>
      <p:sp>
        <p:nvSpPr>
          <p:cNvPr id="48" name="Espace réservé du contenu 2"/>
          <p:cNvSpPr>
            <a:spLocks noGrp="1"/>
          </p:cNvSpPr>
          <p:nvPr>
            <p:ph idx="1"/>
          </p:nvPr>
        </p:nvSpPr>
        <p:spPr>
          <a:xfrm>
            <a:off x="5732513" y="1214468"/>
            <a:ext cx="6264813" cy="3966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r-FR" sz="1800" b="1" dirty="0" smtClean="0"/>
              <a:t>Interaction in </a:t>
            </a:r>
            <a:r>
              <a:rPr lang="fr-FR" sz="1800" b="1" dirty="0"/>
              <a:t>Progressive Visual </a:t>
            </a:r>
            <a:r>
              <a:rPr lang="fr-FR" sz="1800" b="1" dirty="0" err="1" smtClean="0"/>
              <a:t>Analytics</a:t>
            </a:r>
            <a:endParaRPr lang="fr-FR" sz="1800" b="1" dirty="0"/>
          </a:p>
        </p:txBody>
      </p:sp>
      <p:sp>
        <p:nvSpPr>
          <p:cNvPr id="49" name="Espace réservé du contenu 2">
            <a:extLst>
              <a:ext uri="{FF2B5EF4-FFF2-40B4-BE49-F238E27FC236}">
                <a16:creationId xmlns="" xmlns:a16="http://schemas.microsoft.com/office/drawing/2014/main" id="{C3B11518-A0D7-45B8-9DEE-4DCAADE582E6}"/>
              </a:ext>
            </a:extLst>
          </p:cNvPr>
          <p:cNvSpPr txBox="1">
            <a:spLocks/>
          </p:cNvSpPr>
          <p:nvPr/>
        </p:nvSpPr>
        <p:spPr>
          <a:xfrm>
            <a:off x="5732554" y="2760573"/>
            <a:ext cx="6264771" cy="3966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smtClean="0"/>
              <a:t>Interaction </a:t>
            </a:r>
            <a:r>
              <a:rPr lang="fr-FR" sz="1800" b="1" dirty="0" err="1" smtClean="0"/>
              <a:t>with</a:t>
            </a:r>
            <a:r>
              <a:rPr lang="fr-FR" sz="1800" b="1" dirty="0" smtClean="0"/>
              <a:t> a Pattern </a:t>
            </a:r>
            <a:r>
              <a:rPr lang="fr-FR" sz="1800" b="1" dirty="0" err="1" smtClean="0"/>
              <a:t>Mining</a:t>
            </a:r>
            <a:r>
              <a:rPr lang="fr-FR" sz="1800" b="1" dirty="0" smtClean="0"/>
              <a:t> </a:t>
            </a:r>
            <a:r>
              <a:rPr lang="fr-FR" sz="1800" b="1" dirty="0" err="1" smtClean="0"/>
              <a:t>Algorithm</a:t>
            </a:r>
            <a:endParaRPr lang="fr-FR" sz="1800" b="1" dirty="0"/>
          </a:p>
        </p:txBody>
      </p:sp>
      <p:sp>
        <p:nvSpPr>
          <p:cNvPr id="50" name="Espace réservé du contenu 2">
            <a:extLst>
              <a:ext uri="{FF2B5EF4-FFF2-40B4-BE49-F238E27FC236}">
                <a16:creationId xmlns="" xmlns:a16="http://schemas.microsoft.com/office/drawing/2014/main" id="{C3B11518-A0D7-45B8-9DEE-4DCAADE582E6}"/>
              </a:ext>
            </a:extLst>
          </p:cNvPr>
          <p:cNvSpPr txBox="1">
            <a:spLocks/>
          </p:cNvSpPr>
          <p:nvPr/>
        </p:nvSpPr>
        <p:spPr>
          <a:xfrm>
            <a:off x="5732554" y="4762362"/>
            <a:ext cx="6264771" cy="3966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b="1" dirty="0" err="1" smtClean="0"/>
              <a:t>Implementation</a:t>
            </a:r>
            <a:r>
              <a:rPr lang="fr-FR" sz="1800" b="1" dirty="0" smtClean="0"/>
              <a:t> of a Progressive Pattern </a:t>
            </a:r>
            <a:r>
              <a:rPr lang="fr-FR" sz="1800" b="1" dirty="0" err="1" smtClean="0"/>
              <a:t>Mining</a:t>
            </a:r>
            <a:r>
              <a:rPr lang="fr-FR" sz="1800" b="1" dirty="0" smtClean="0"/>
              <a:t> system</a:t>
            </a:r>
            <a:endParaRPr lang="fr-FR" sz="1800" b="1" dirty="0"/>
          </a:p>
        </p:txBody>
      </p:sp>
      <p:sp>
        <p:nvSpPr>
          <p:cNvPr id="55" name="Espace réservé du contenu 2">
            <a:extLst>
              <a:ext uri="{FF2B5EF4-FFF2-40B4-BE49-F238E27FC236}">
                <a16:creationId xmlns="" xmlns:a16="http://schemas.microsoft.com/office/drawing/2014/main" id="{DBDAF386-74CA-4A48-941B-C6EF96BB06E5}"/>
              </a:ext>
            </a:extLst>
          </p:cNvPr>
          <p:cNvSpPr txBox="1">
            <a:spLocks/>
          </p:cNvSpPr>
          <p:nvPr/>
        </p:nvSpPr>
        <p:spPr>
          <a:xfrm>
            <a:off x="6079781" y="2202648"/>
            <a:ext cx="6059030" cy="393257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An </a:t>
            </a:r>
            <a:r>
              <a:rPr lang="fr-FR" sz="1600" dirty="0" err="1" smtClean="0"/>
              <a:t>updated</a:t>
            </a:r>
            <a:r>
              <a:rPr lang="fr-FR" sz="1600" dirty="0" smtClean="0"/>
              <a:t> </a:t>
            </a:r>
            <a:r>
              <a:rPr lang="fr-FR" sz="1600" dirty="0" err="1" smtClean="0"/>
              <a:t>definition</a:t>
            </a:r>
            <a:r>
              <a:rPr lang="fr-FR" sz="1600" dirty="0" smtClean="0"/>
              <a:t> </a:t>
            </a:r>
            <a:r>
              <a:rPr lang="fr-FR" sz="1600" dirty="0"/>
              <a:t>of Progressive Visual </a:t>
            </a:r>
            <a:r>
              <a:rPr lang="fr-FR" sz="1600" dirty="0" err="1" smtClean="0"/>
              <a:t>Analytics</a:t>
            </a:r>
            <a:endParaRPr lang="fr-FR" sz="1600" dirty="0"/>
          </a:p>
        </p:txBody>
      </p:sp>
      <p:sp>
        <p:nvSpPr>
          <p:cNvPr id="56" name="Espace réservé du contenu 2">
            <a:extLst>
              <a:ext uri="{FF2B5EF4-FFF2-40B4-BE49-F238E27FC236}">
                <a16:creationId xmlns="" xmlns:a16="http://schemas.microsoft.com/office/drawing/2014/main" id="{DBDAF386-74CA-4A48-941B-C6EF96BB06E5}"/>
              </a:ext>
            </a:extLst>
          </p:cNvPr>
          <p:cNvSpPr txBox="1">
            <a:spLocks/>
          </p:cNvSpPr>
          <p:nvPr/>
        </p:nvSpPr>
        <p:spPr>
          <a:xfrm>
            <a:off x="6089320" y="3212976"/>
            <a:ext cx="6051019" cy="66070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A </a:t>
            </a:r>
            <a:r>
              <a:rPr lang="fr-FR" sz="1600" dirty="0"/>
              <a:t>data and </a:t>
            </a:r>
            <a:r>
              <a:rPr lang="fr-FR" sz="1600" dirty="0" err="1"/>
              <a:t>task</a:t>
            </a:r>
            <a:r>
              <a:rPr lang="fr-FR" sz="1600" dirty="0"/>
              <a:t> model for an </a:t>
            </a:r>
            <a:r>
              <a:rPr lang="fr-FR" sz="1600" dirty="0" err="1"/>
              <a:t>analyst</a:t>
            </a:r>
            <a:r>
              <a:rPr lang="fr-FR" sz="1600" dirty="0"/>
              <a:t> </a:t>
            </a:r>
            <a:r>
              <a:rPr lang="fr-FR" sz="1600" dirty="0" err="1"/>
              <a:t>exploring</a:t>
            </a:r>
            <a:r>
              <a:rPr lang="fr-FR" sz="1600" dirty="0"/>
              <a:t> temporal data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smtClean="0"/>
              <a:t>patterns</a:t>
            </a:r>
            <a:endParaRPr lang="fr-FR" sz="1600" dirty="0"/>
          </a:p>
        </p:txBody>
      </p:sp>
      <p:sp>
        <p:nvSpPr>
          <p:cNvPr id="57" name="Espace réservé du contenu 2">
            <a:extLst>
              <a:ext uri="{FF2B5EF4-FFF2-40B4-BE49-F238E27FC236}">
                <a16:creationId xmlns="" xmlns:a16="http://schemas.microsoft.com/office/drawing/2014/main" id="{DBDAF386-74CA-4A48-941B-C6EF96BB06E5}"/>
              </a:ext>
            </a:extLst>
          </p:cNvPr>
          <p:cNvSpPr txBox="1">
            <a:spLocks/>
          </p:cNvSpPr>
          <p:nvPr/>
        </p:nvSpPr>
        <p:spPr>
          <a:xfrm>
            <a:off x="6081309" y="5219072"/>
            <a:ext cx="6059030" cy="393258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PPMT</a:t>
            </a:r>
            <a:r>
              <a:rPr lang="fr-FR" sz="1600" dirty="0"/>
              <a:t>, a progressive pattern </a:t>
            </a:r>
            <a:r>
              <a:rPr lang="fr-FR" sz="1600" dirty="0" err="1"/>
              <a:t>mining</a:t>
            </a:r>
            <a:r>
              <a:rPr lang="fr-FR" sz="1600" dirty="0"/>
              <a:t> </a:t>
            </a:r>
            <a:r>
              <a:rPr lang="fr-FR" sz="1600" dirty="0" smtClean="0"/>
              <a:t>system</a:t>
            </a:r>
            <a:endParaRPr lang="fr-FR" sz="1600" dirty="0"/>
          </a:p>
        </p:txBody>
      </p:sp>
      <p:sp>
        <p:nvSpPr>
          <p:cNvPr id="73" name="Rectangle 72"/>
          <p:cNvSpPr/>
          <p:nvPr/>
        </p:nvSpPr>
        <p:spPr>
          <a:xfrm>
            <a:off x="320627" y="4181402"/>
            <a:ext cx="1152128" cy="90390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Progressive </a:t>
            </a:r>
            <a:r>
              <a:rPr lang="fr-FR" sz="1200" dirty="0" err="1" smtClean="0">
                <a:solidFill>
                  <a:schemeClr val="tx1"/>
                </a:solidFill>
              </a:rPr>
              <a:t>Visualization</a:t>
            </a:r>
            <a:r>
              <a:rPr lang="fr-FR" sz="1200" dirty="0" smtClean="0">
                <a:solidFill>
                  <a:schemeClr val="tx1"/>
                </a:solidFill>
              </a:rPr>
              <a:t> computation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20627" y="3010155"/>
            <a:ext cx="1152128" cy="908132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Progressive Pattern </a:t>
            </a:r>
            <a:r>
              <a:rPr lang="fr-FR" sz="1200" dirty="0" err="1" smtClean="0">
                <a:solidFill>
                  <a:schemeClr val="tx1"/>
                </a:solidFill>
              </a:rPr>
              <a:t>Mining</a:t>
            </a:r>
            <a:r>
              <a:rPr lang="fr-FR" sz="1200" dirty="0" smtClean="0">
                <a:solidFill>
                  <a:schemeClr val="tx1"/>
                </a:solidFill>
              </a:rPr>
              <a:t> </a:t>
            </a:r>
            <a:r>
              <a:rPr lang="fr-FR" sz="1200" dirty="0" err="1" smtClean="0">
                <a:solidFill>
                  <a:schemeClr val="tx1"/>
                </a:solidFill>
              </a:rPr>
              <a:t>algorithm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77" name="Flèche en arc 76"/>
          <p:cNvSpPr/>
          <p:nvPr/>
        </p:nvSpPr>
        <p:spPr>
          <a:xfrm rot="20606725" flipH="1">
            <a:off x="4063496" y="3577605"/>
            <a:ext cx="1087939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8" name="Flèche en arc 77"/>
          <p:cNvSpPr/>
          <p:nvPr/>
        </p:nvSpPr>
        <p:spPr>
          <a:xfrm rot="10012690" flipH="1">
            <a:off x="4120229" y="3428173"/>
            <a:ext cx="938955" cy="1228555"/>
          </a:xfrm>
          <a:prstGeom prst="circularArrow">
            <a:avLst>
              <a:gd name="adj1" fmla="val 6487"/>
              <a:gd name="adj2" fmla="val 1471161"/>
              <a:gd name="adj3" fmla="val 17728634"/>
              <a:gd name="adj4" fmla="val 10652018"/>
              <a:gd name="adj5" fmla="val 16843"/>
            </a:avLst>
          </a:prstGeom>
          <a:solidFill>
            <a:srgbClr val="FFFFFF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12" name="Grouper 111"/>
          <p:cNvGrpSpPr/>
          <p:nvPr/>
        </p:nvGrpSpPr>
        <p:grpSpPr>
          <a:xfrm>
            <a:off x="2567088" y="3457218"/>
            <a:ext cx="1574800" cy="1464444"/>
            <a:chOff x="567763" y="1158435"/>
            <a:chExt cx="1574800" cy="1464444"/>
          </a:xfrm>
        </p:grpSpPr>
        <p:sp>
          <p:nvSpPr>
            <p:cNvPr id="113" name="Rectangle 112"/>
            <p:cNvSpPr/>
            <p:nvPr/>
          </p:nvSpPr>
          <p:spPr>
            <a:xfrm>
              <a:off x="708101" y="1298135"/>
              <a:ext cx="1291587" cy="901699"/>
            </a:xfrm>
            <a:prstGeom prst="rect">
              <a:avLst/>
            </a:prstGeom>
            <a:noFill/>
            <a:ln w="57150" cmpd="sng">
              <a:solidFill>
                <a:srgbClr val="00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Rectangle à coins arrondis 113"/>
            <p:cNvSpPr/>
            <p:nvPr/>
          </p:nvSpPr>
          <p:spPr>
            <a:xfrm>
              <a:off x="567763" y="1158435"/>
              <a:ext cx="1574800" cy="1181099"/>
            </a:xfrm>
            <a:prstGeom prst="roundRect">
              <a:avLst>
                <a:gd name="adj" fmla="val 6721"/>
              </a:avLst>
            </a:prstGeom>
            <a:noFill/>
            <a:ln w="571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240864" y="2339534"/>
              <a:ext cx="226094" cy="279401"/>
            </a:xfrm>
            <a:prstGeom prst="rect">
              <a:avLst/>
            </a:prstGeom>
            <a:noFill/>
            <a:ln w="57150" cmpd="sng">
              <a:solidFill>
                <a:srgbClr val="00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6" name="Connecteur droit 115"/>
            <p:cNvCxnSpPr/>
            <p:nvPr/>
          </p:nvCxnSpPr>
          <p:spPr>
            <a:xfrm>
              <a:off x="932888" y="2622879"/>
              <a:ext cx="841375" cy="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Flèche vers la droite 63"/>
          <p:cNvSpPr/>
          <p:nvPr/>
        </p:nvSpPr>
        <p:spPr>
          <a:xfrm>
            <a:off x="1618929" y="3706599"/>
            <a:ext cx="855033" cy="250399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Flèche vers la droite 80"/>
          <p:cNvSpPr/>
          <p:nvPr/>
        </p:nvSpPr>
        <p:spPr>
          <a:xfrm>
            <a:off x="1618929" y="4197146"/>
            <a:ext cx="855033" cy="250399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Flèche vers la droite 81"/>
          <p:cNvSpPr/>
          <p:nvPr/>
        </p:nvSpPr>
        <p:spPr>
          <a:xfrm flipH="1">
            <a:off x="1618929" y="4437112"/>
            <a:ext cx="855033" cy="250399"/>
          </a:xfrm>
          <a:prstGeom prst="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Flèche vers la droite 94"/>
          <p:cNvSpPr/>
          <p:nvPr/>
        </p:nvSpPr>
        <p:spPr>
          <a:xfrm flipH="1">
            <a:off x="1618266" y="3457218"/>
            <a:ext cx="855033" cy="250399"/>
          </a:xfrm>
          <a:prstGeom prst="rightArrow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lèche vers la droite 95"/>
          <p:cNvSpPr/>
          <p:nvPr/>
        </p:nvSpPr>
        <p:spPr>
          <a:xfrm>
            <a:off x="1618266" y="3697184"/>
            <a:ext cx="855033" cy="250399"/>
          </a:xfrm>
          <a:prstGeom prst="rightArrow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lèche vers la droite 96"/>
          <p:cNvSpPr/>
          <p:nvPr/>
        </p:nvSpPr>
        <p:spPr>
          <a:xfrm>
            <a:off x="1618266" y="4187731"/>
            <a:ext cx="855033" cy="250399"/>
          </a:xfrm>
          <a:prstGeom prst="rightArrow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lèche vers la droite 97"/>
          <p:cNvSpPr/>
          <p:nvPr/>
        </p:nvSpPr>
        <p:spPr>
          <a:xfrm flipH="1">
            <a:off x="1618266" y="4427697"/>
            <a:ext cx="855033" cy="250399"/>
          </a:xfrm>
          <a:prstGeom prst="rightArrow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Grouper 45"/>
          <p:cNvGrpSpPr/>
          <p:nvPr/>
        </p:nvGrpSpPr>
        <p:grpSpPr>
          <a:xfrm>
            <a:off x="2564747" y="3444661"/>
            <a:ext cx="1587282" cy="1476052"/>
            <a:chOff x="567763" y="1158435"/>
            <a:chExt cx="1574800" cy="1464444"/>
          </a:xfrm>
        </p:grpSpPr>
        <p:sp>
          <p:nvSpPr>
            <p:cNvPr id="47" name="Rectangle 46"/>
            <p:cNvSpPr/>
            <p:nvPr/>
          </p:nvSpPr>
          <p:spPr>
            <a:xfrm>
              <a:off x="708101" y="1298135"/>
              <a:ext cx="1291587" cy="901699"/>
            </a:xfrm>
            <a:prstGeom prst="rect">
              <a:avLst/>
            </a:prstGeom>
            <a:noFill/>
            <a:ln w="25400" cmpd="sng">
              <a:solidFill>
                <a:srgbClr val="00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à coins arrondis 50"/>
            <p:cNvSpPr/>
            <p:nvPr/>
          </p:nvSpPr>
          <p:spPr>
            <a:xfrm>
              <a:off x="567763" y="1158435"/>
              <a:ext cx="1574800" cy="1181099"/>
            </a:xfrm>
            <a:prstGeom prst="roundRect">
              <a:avLst>
                <a:gd name="adj" fmla="val 6721"/>
              </a:avLst>
            </a:prstGeom>
            <a:noFill/>
            <a:ln w="254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240864" y="2339534"/>
              <a:ext cx="226094" cy="279401"/>
            </a:xfrm>
            <a:prstGeom prst="rect">
              <a:avLst/>
            </a:prstGeom>
            <a:noFill/>
            <a:ln w="25400" cmpd="sng">
              <a:solidFill>
                <a:srgbClr val="000000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3" name="Connecteur droit 52"/>
            <p:cNvCxnSpPr/>
            <p:nvPr/>
          </p:nvCxnSpPr>
          <p:spPr>
            <a:xfrm>
              <a:off x="932888" y="2622879"/>
              <a:ext cx="841375" cy="0"/>
            </a:xfrm>
            <a:prstGeom prst="line">
              <a:avLst/>
            </a:prstGeom>
            <a:ln w="2540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Espace réservé du contenu 2">
            <a:extLst>
              <a:ext uri="{FF2B5EF4-FFF2-40B4-BE49-F238E27FC236}">
                <a16:creationId xmlns="" xmlns:a16="http://schemas.microsoft.com/office/drawing/2014/main" id="{DBDAF386-74CA-4A48-941B-C6EF96BB06E5}"/>
              </a:ext>
            </a:extLst>
          </p:cNvPr>
          <p:cNvSpPr txBox="1">
            <a:spLocks/>
          </p:cNvSpPr>
          <p:nvPr/>
        </p:nvSpPr>
        <p:spPr>
          <a:xfrm>
            <a:off x="6081309" y="1677911"/>
            <a:ext cx="6059030" cy="378505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A clarification of the interaction </a:t>
            </a:r>
            <a:r>
              <a:rPr lang="fr-FR" sz="1600" dirty="0" err="1" smtClean="0"/>
              <a:t>process</a:t>
            </a:r>
            <a:endParaRPr lang="fr-FR" sz="1600" dirty="0"/>
          </a:p>
        </p:txBody>
      </p:sp>
      <p:sp>
        <p:nvSpPr>
          <p:cNvPr id="58" name="Espace réservé du contenu 2">
            <a:extLst>
              <a:ext uri="{FF2B5EF4-FFF2-40B4-BE49-F238E27FC236}">
                <a16:creationId xmlns="" xmlns:a16="http://schemas.microsoft.com/office/drawing/2014/main" id="{DBDAF386-74CA-4A48-941B-C6EF96BB06E5}"/>
              </a:ext>
            </a:extLst>
          </p:cNvPr>
          <p:cNvSpPr txBox="1">
            <a:spLocks/>
          </p:cNvSpPr>
          <p:nvPr/>
        </p:nvSpPr>
        <p:spPr>
          <a:xfrm>
            <a:off x="6089320" y="3979635"/>
            <a:ext cx="6051019" cy="658682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Five guidelines for the design of a progressive </a:t>
            </a:r>
            <a:r>
              <a:rPr lang="fr-FR" sz="1600" dirty="0" err="1" smtClean="0"/>
              <a:t>algorithm</a:t>
            </a:r>
            <a:r>
              <a:rPr lang="fr-FR" sz="1600" dirty="0" smtClean="0"/>
              <a:t> for pattern </a:t>
            </a:r>
            <a:r>
              <a:rPr lang="fr-FR" sz="1600" dirty="0" err="1" smtClean="0"/>
              <a:t>mining</a:t>
            </a:r>
            <a:r>
              <a:rPr lang="fr-FR" sz="1600" dirty="0" smtClean="0"/>
              <a:t> in </a:t>
            </a:r>
            <a:r>
              <a:rPr lang="fr-FR" sz="1600" dirty="0" err="1" smtClean="0"/>
              <a:t>sequences</a:t>
            </a:r>
            <a:endParaRPr lang="fr-FR" sz="1600" dirty="0"/>
          </a:p>
        </p:txBody>
      </p:sp>
      <p:sp>
        <p:nvSpPr>
          <p:cNvPr id="59" name="Espace réservé du contenu 2">
            <a:extLst>
              <a:ext uri="{FF2B5EF4-FFF2-40B4-BE49-F238E27FC236}">
                <a16:creationId xmlns="" xmlns:a16="http://schemas.microsoft.com/office/drawing/2014/main" id="{DBDAF386-74CA-4A48-941B-C6EF96BB06E5}"/>
              </a:ext>
            </a:extLst>
          </p:cNvPr>
          <p:cNvSpPr txBox="1">
            <a:spLocks/>
          </p:cNvSpPr>
          <p:nvPr/>
        </p:nvSpPr>
        <p:spPr>
          <a:xfrm>
            <a:off x="6079781" y="5733114"/>
            <a:ext cx="6060558" cy="917068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 smtClean="0"/>
              <a:t>A </a:t>
            </a:r>
            <a:r>
              <a:rPr lang="fr-FR" sz="1600" dirty="0"/>
              <a:t>user </a:t>
            </a:r>
            <a:r>
              <a:rPr lang="fr-FR" sz="1600" dirty="0" err="1"/>
              <a:t>experiment</a:t>
            </a:r>
            <a:r>
              <a:rPr lang="fr-FR" sz="1600" dirty="0"/>
              <a:t> </a:t>
            </a:r>
            <a:r>
              <a:rPr lang="fr-FR" sz="1600" dirty="0" err="1"/>
              <a:t>focused</a:t>
            </a:r>
            <a:r>
              <a:rPr lang="fr-FR" sz="1600" dirty="0"/>
              <a:t> on the impact of the interactions </a:t>
            </a:r>
            <a:r>
              <a:rPr lang="fr-FR" sz="1600" dirty="0" err="1"/>
              <a:t>between</a:t>
            </a:r>
            <a:r>
              <a:rPr lang="fr-FR" sz="1600" dirty="0"/>
              <a:t> the </a:t>
            </a:r>
            <a:r>
              <a:rPr lang="fr-FR" sz="1600" dirty="0" err="1"/>
              <a:t>analyst</a:t>
            </a:r>
            <a:r>
              <a:rPr lang="fr-FR" sz="1600" dirty="0"/>
              <a:t> and the </a:t>
            </a:r>
            <a:r>
              <a:rPr lang="fr-FR" sz="1600" dirty="0" err="1"/>
              <a:t>algorithm</a:t>
            </a:r>
            <a:r>
              <a:rPr lang="fr-FR" sz="1600" dirty="0"/>
              <a:t> on a progressive </a:t>
            </a:r>
            <a:r>
              <a:rPr lang="fr-FR" sz="1600" dirty="0" err="1"/>
              <a:t>analysis</a:t>
            </a:r>
            <a:r>
              <a:rPr lang="fr-FR" sz="1600" dirty="0"/>
              <a:t> </a:t>
            </a:r>
            <a:r>
              <a:rPr lang="fr-FR" sz="1600" dirty="0" err="1" smtClean="0"/>
              <a:t>process</a:t>
            </a:r>
            <a:endParaRPr lang="fr-FR" sz="1600" dirty="0"/>
          </a:p>
        </p:txBody>
      </p:sp>
      <p:cxnSp>
        <p:nvCxnSpPr>
          <p:cNvPr id="60" name="Connecteur droit 59"/>
          <p:cNvCxnSpPr/>
          <p:nvPr/>
        </p:nvCxnSpPr>
        <p:spPr>
          <a:xfrm>
            <a:off x="-21523" y="308703"/>
            <a:ext cx="30561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15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75" grpId="0" animBg="1"/>
      <p:bldP spid="23" grpId="0" animBg="1"/>
      <p:bldP spid="23" grpId="1" animBg="1"/>
      <p:bldP spid="28" grpId="0" animBg="1"/>
      <p:bldP spid="28" grpId="1" animBg="1"/>
      <p:bldP spid="33" grpId="0" animBg="1"/>
      <p:bldP spid="36" grpId="0" animBg="1"/>
      <p:bldP spid="37" grpId="0" animBg="1"/>
      <p:bldP spid="48" grpId="0" build="p"/>
      <p:bldP spid="49" grpId="0"/>
      <p:bldP spid="50" grpId="0"/>
      <p:bldP spid="55" grpId="0" animBg="1"/>
      <p:bldP spid="56" grpId="0" animBg="1"/>
      <p:bldP spid="57" grpId="0" animBg="1"/>
      <p:bldP spid="73" grpId="0" animBg="1"/>
      <p:bldP spid="74" grpId="0" animBg="1"/>
      <p:bldP spid="77" grpId="0" animBg="1"/>
      <p:bldP spid="78" grpId="0" animBg="1"/>
      <p:bldP spid="64" grpId="0" animBg="1"/>
      <p:bldP spid="81" grpId="0" animBg="1"/>
      <p:bldP spid="81" grpId="1" animBg="1"/>
      <p:bldP spid="81" grpId="2" animBg="1"/>
      <p:bldP spid="81" grpId="3" animBg="1"/>
      <p:bldP spid="82" grpId="0" animBg="1"/>
      <p:bldP spid="82" grpId="1" animBg="1"/>
      <p:bldP spid="82" grpId="2" animBg="1"/>
      <p:bldP spid="82" grpId="3" animBg="1"/>
      <p:bldP spid="95" grpId="0" animBg="1"/>
      <p:bldP spid="96" grpId="0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54" grpId="0" animBg="1"/>
      <p:bldP spid="58" grpId="0" animBg="1"/>
      <p:bldP spid="5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Perspectives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4581128"/>
            <a:ext cx="8294712" cy="460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err="1" smtClean="0"/>
              <a:t>Provide</a:t>
            </a:r>
            <a:r>
              <a:rPr lang="fr-FR" b="1" dirty="0" smtClean="0"/>
              <a:t> assistance </a:t>
            </a:r>
            <a:r>
              <a:rPr lang="fr-FR" b="1" dirty="0"/>
              <a:t>to the </a:t>
            </a:r>
            <a:r>
              <a:rPr lang="fr-FR" b="1" dirty="0" err="1" smtClean="0"/>
              <a:t>analyst</a:t>
            </a:r>
            <a:r>
              <a:rPr lang="fr-FR" b="1" dirty="0" smtClean="0"/>
              <a:t> </a:t>
            </a:r>
            <a:r>
              <a:rPr lang="fr-FR" b="1" dirty="0" err="1" smtClean="0"/>
              <a:t>interacting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an </a:t>
            </a:r>
            <a:r>
              <a:rPr lang="fr-FR" b="1" dirty="0" err="1" smtClean="0"/>
              <a:t>algorithm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60</a:t>
            </a:fld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517" y="2"/>
            <a:ext cx="3045112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6630" y="2"/>
            <a:ext cx="3059999" cy="317721"/>
          </a:xfrm>
          <a:prstGeom prst="rect">
            <a:avLst/>
          </a:prstGeom>
          <a:solidFill>
            <a:srgbClr val="F9B8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2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rgbClr val="FFFFFF"/>
                </a:solidFill>
                <a:latin typeface="+mj-lt"/>
              </a:rPr>
              <a:t>Related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Works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1742" y="-288"/>
            <a:ext cx="3059999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51739" y="2"/>
            <a:ext cx="3059999" cy="317721"/>
          </a:xfrm>
          <a:prstGeom prst="rect">
            <a:avLst/>
          </a:prstGeom>
          <a:solidFill>
            <a:srgbClr val="8CB87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4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Conclusion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608765" y="5041774"/>
            <a:ext cx="10972800" cy="432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leverage</a:t>
            </a:r>
            <a:r>
              <a:rPr lang="fr-FR" sz="1800" dirty="0" smtClean="0"/>
              <a:t> </a:t>
            </a:r>
            <a:r>
              <a:rPr lang="fr-FR" sz="1800" dirty="0" err="1" smtClean="0"/>
              <a:t>our</a:t>
            </a:r>
            <a:r>
              <a:rPr lang="fr-FR" sz="1800" dirty="0" smtClean="0"/>
              <a:t> </a:t>
            </a:r>
            <a:r>
              <a:rPr lang="fr-FR" sz="1800" dirty="0" err="1" smtClean="0"/>
              <a:t>framework</a:t>
            </a:r>
            <a:r>
              <a:rPr lang="fr-FR" sz="1800" dirty="0" smtClean="0"/>
              <a:t> of actions</a:t>
            </a:r>
            <a:endParaRPr lang="fr-FR" b="1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609600" y="5473821"/>
            <a:ext cx="10972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particularly</a:t>
            </a:r>
            <a:r>
              <a:rPr lang="fr-FR" sz="1800" dirty="0" smtClean="0"/>
              <a:t> </a:t>
            </a:r>
            <a:r>
              <a:rPr lang="fr-FR" sz="1800" dirty="0" err="1" smtClean="0"/>
              <a:t>useful</a:t>
            </a:r>
            <a:r>
              <a:rPr lang="fr-FR" sz="1800" dirty="0" smtClean="0"/>
              <a:t> for «</a:t>
            </a:r>
            <a:r>
              <a:rPr lang="fr-FR" sz="1800" dirty="0"/>
              <a:t> </a:t>
            </a:r>
            <a:r>
              <a:rPr lang="fr-FR" sz="1800" dirty="0" err="1"/>
              <a:t>modifying</a:t>
            </a:r>
            <a:r>
              <a:rPr lang="fr-FR" sz="1800" dirty="0"/>
              <a:t> the data » </a:t>
            </a:r>
            <a:endParaRPr lang="fr-FR" b="1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609600" y="5905869"/>
            <a:ext cx="10972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recent</a:t>
            </a:r>
            <a:r>
              <a:rPr lang="fr-FR" sz="1800" dirty="0" smtClean="0"/>
              <a:t> </a:t>
            </a:r>
            <a:r>
              <a:rPr lang="fr-FR" sz="1800" dirty="0" err="1"/>
              <a:t>work</a:t>
            </a:r>
            <a:r>
              <a:rPr lang="fr-FR" sz="1800" dirty="0"/>
              <a:t> </a:t>
            </a:r>
            <a:r>
              <a:rPr lang="fr-FR" sz="1800" dirty="0" err="1"/>
              <a:t>focused</a:t>
            </a:r>
            <a:r>
              <a:rPr lang="fr-FR" sz="1800" dirty="0"/>
              <a:t> on </a:t>
            </a:r>
            <a:r>
              <a:rPr lang="fr-FR" sz="1800" dirty="0" err="1"/>
              <a:t>identifying</a:t>
            </a:r>
            <a:r>
              <a:rPr lang="fr-FR" sz="1800" dirty="0"/>
              <a:t> types of PVA </a:t>
            </a:r>
            <a:r>
              <a:rPr lang="fr-FR" sz="1800" dirty="0" err="1"/>
              <a:t>users</a:t>
            </a:r>
            <a:r>
              <a:rPr lang="fr-FR" sz="1800" dirty="0"/>
              <a:t> </a:t>
            </a:r>
            <a:r>
              <a:rPr lang="fr-FR" sz="1800" i="1" dirty="0"/>
              <a:t>(</a:t>
            </a:r>
            <a:r>
              <a:rPr lang="fr-FR" sz="1800" i="1" dirty="0" err="1"/>
              <a:t>Micallef</a:t>
            </a:r>
            <a:r>
              <a:rPr lang="fr-FR" sz="1800" i="1" dirty="0"/>
              <a:t> et al., 2019</a:t>
            </a:r>
            <a:r>
              <a:rPr lang="fr-FR" sz="1800" i="1" dirty="0" smtClean="0"/>
              <a:t>)</a:t>
            </a:r>
            <a:endParaRPr lang="fr-FR" sz="1800" b="1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609600" y="3002920"/>
            <a:ext cx="6926560" cy="46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err="1" smtClean="0"/>
              <a:t>Apply</a:t>
            </a:r>
            <a:r>
              <a:rPr lang="fr-FR" b="1" dirty="0" smtClean="0"/>
              <a:t> </a:t>
            </a:r>
            <a:r>
              <a:rPr lang="fr-FR" b="1" dirty="0" err="1" smtClean="0"/>
              <a:t>our</a:t>
            </a:r>
            <a:r>
              <a:rPr lang="fr-FR" b="1" dirty="0" smtClean="0"/>
              <a:t> </a:t>
            </a:r>
            <a:r>
              <a:rPr lang="fr-FR" b="1" dirty="0" err="1" smtClean="0"/>
              <a:t>framework</a:t>
            </a:r>
            <a:r>
              <a:rPr lang="fr-FR" b="1" dirty="0" smtClean="0"/>
              <a:t> to </a:t>
            </a:r>
            <a:r>
              <a:rPr lang="fr-FR" b="1" dirty="0" err="1" smtClean="0"/>
              <a:t>other</a:t>
            </a:r>
            <a:r>
              <a:rPr lang="fr-FR" b="1" dirty="0" smtClean="0"/>
              <a:t> </a:t>
            </a:r>
            <a:r>
              <a:rPr lang="fr-FR" b="1" dirty="0" err="1" smtClean="0"/>
              <a:t>algorithms</a:t>
            </a:r>
            <a:endParaRPr lang="fr-FR" b="1" dirty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609600" y="3480457"/>
            <a:ext cx="10985728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/>
              <a:t>h</a:t>
            </a:r>
            <a:r>
              <a:rPr lang="fr-FR" sz="1800" dirty="0" smtClean="0"/>
              <a:t>ow </a:t>
            </a:r>
            <a:r>
              <a:rPr lang="fr-FR" sz="1800" dirty="0" err="1" smtClean="0"/>
              <a:t>does</a:t>
            </a:r>
            <a:r>
              <a:rPr lang="fr-FR" sz="1800" dirty="0" smtClean="0"/>
              <a:t> </a:t>
            </a:r>
            <a:r>
              <a:rPr lang="fr-FR" sz="1800" dirty="0" err="1" smtClean="0"/>
              <a:t>it</a:t>
            </a:r>
            <a:r>
              <a:rPr lang="fr-FR" sz="1800" dirty="0" smtClean="0"/>
              <a:t> </a:t>
            </a:r>
            <a:r>
              <a:rPr lang="fr-FR" sz="1800" dirty="0" err="1" smtClean="0"/>
              <a:t>fare</a:t>
            </a:r>
            <a:r>
              <a:rPr lang="fr-FR" sz="1800" dirty="0" smtClean="0"/>
              <a:t> </a:t>
            </a:r>
            <a:r>
              <a:rPr lang="fr-FR" sz="1800" dirty="0" err="1" smtClean="0"/>
              <a:t>outside</a:t>
            </a:r>
            <a:r>
              <a:rPr lang="fr-FR" sz="1800" dirty="0" smtClean="0"/>
              <a:t> of </a:t>
            </a:r>
            <a:r>
              <a:rPr lang="fr-FR" sz="1800" dirty="0" err="1" smtClean="0"/>
              <a:t>sequential</a:t>
            </a:r>
            <a:r>
              <a:rPr lang="fr-FR" sz="1800" dirty="0" smtClean="0"/>
              <a:t> pattern </a:t>
            </a:r>
            <a:r>
              <a:rPr lang="fr-FR" sz="1800" dirty="0" err="1" smtClean="0"/>
              <a:t>mining</a:t>
            </a:r>
            <a:r>
              <a:rPr lang="fr-FR" sz="1800" dirty="0" smtClean="0"/>
              <a:t>?</a:t>
            </a:r>
            <a:endParaRPr lang="fr-FR" sz="1800" b="1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605342" y="1456187"/>
            <a:ext cx="6926560" cy="4606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err="1" smtClean="0"/>
              <a:t>Create</a:t>
            </a:r>
            <a:r>
              <a:rPr lang="fr-FR" b="1" dirty="0" smtClean="0"/>
              <a:t> </a:t>
            </a:r>
            <a:r>
              <a:rPr lang="fr-FR" b="1" dirty="0" err="1" smtClean="0"/>
              <a:t>natively</a:t>
            </a:r>
            <a:r>
              <a:rPr lang="fr-FR" b="1" dirty="0" smtClean="0"/>
              <a:t> progressive </a:t>
            </a:r>
            <a:r>
              <a:rPr lang="fr-FR" b="1" dirty="0" err="1" smtClean="0"/>
              <a:t>algorithms</a:t>
            </a:r>
            <a:endParaRPr lang="fr-FR" b="1" dirty="0"/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605342" y="1916832"/>
            <a:ext cx="10972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err="1" smtClean="0"/>
              <a:t>our</a:t>
            </a:r>
            <a:r>
              <a:rPr lang="fr-FR" sz="1800" dirty="0" smtClean="0"/>
              <a:t> guidelines are a first </a:t>
            </a:r>
            <a:r>
              <a:rPr lang="fr-FR" sz="1800" dirty="0" err="1" smtClean="0"/>
              <a:t>step</a:t>
            </a:r>
            <a:r>
              <a:rPr lang="fr-FR" sz="1800" dirty="0" smtClean="0"/>
              <a:t> for Progressive Pattern </a:t>
            </a:r>
            <a:r>
              <a:rPr lang="fr-FR" sz="1800" dirty="0" err="1" smtClean="0"/>
              <a:t>Mining</a:t>
            </a:r>
            <a:endParaRPr lang="fr-FR" sz="1800" b="1" dirty="0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605342" y="2348880"/>
            <a:ext cx="10972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 smtClean="0"/>
              <a:t>explore progressive applications of « </a:t>
            </a:r>
            <a:r>
              <a:rPr lang="fr-FR" sz="1800" dirty="0" err="1" smtClean="0"/>
              <a:t>changing</a:t>
            </a:r>
            <a:r>
              <a:rPr lang="fr-FR" sz="1800" dirty="0" smtClean="0"/>
              <a:t> the </a:t>
            </a:r>
            <a:r>
              <a:rPr lang="fr-FR" sz="1800" dirty="0" err="1" smtClean="0"/>
              <a:t>parameters</a:t>
            </a:r>
            <a:r>
              <a:rPr lang="fr-FR" sz="1800" dirty="0" smtClean="0"/>
              <a:t> »</a:t>
            </a:r>
            <a:endParaRPr lang="fr-FR" sz="1800" b="1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609600" y="3848881"/>
            <a:ext cx="10985728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fr-FR" sz="1800" dirty="0"/>
              <a:t>a</a:t>
            </a:r>
            <a:r>
              <a:rPr lang="fr-FR" sz="1800" dirty="0" smtClean="0"/>
              <a:t>re </a:t>
            </a:r>
            <a:r>
              <a:rPr lang="fr-FR" sz="1800" dirty="0" err="1" smtClean="0"/>
              <a:t>other</a:t>
            </a:r>
            <a:r>
              <a:rPr lang="fr-FR" sz="1800" dirty="0" smtClean="0"/>
              <a:t> actions possible?</a:t>
            </a:r>
            <a:endParaRPr lang="fr-FR" sz="1800" b="1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9155545" y="308703"/>
            <a:ext cx="305619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18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ous-titre 2"/>
          <p:cNvSpPr txBox="1">
            <a:spLocks/>
          </p:cNvSpPr>
          <p:nvPr/>
        </p:nvSpPr>
        <p:spPr>
          <a:xfrm>
            <a:off x="1524000" y="3047380"/>
            <a:ext cx="9144000" cy="764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charset="2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fr-FR" sz="4000" dirty="0" err="1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ahoma"/>
                <a:ea typeface="Tahoma"/>
                <a:cs typeface="Tahoma"/>
              </a:rPr>
              <a:t>Thank</a:t>
            </a:r>
            <a:r>
              <a:rPr lang="fr-FR" sz="40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ahoma"/>
                <a:ea typeface="Tahoma"/>
                <a:cs typeface="Tahoma"/>
              </a:rPr>
              <a:t> </a:t>
            </a:r>
            <a:r>
              <a:rPr lang="fr-FR" sz="4000" dirty="0" err="1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ahoma"/>
                <a:ea typeface="Tahoma"/>
                <a:cs typeface="Tahoma"/>
              </a:rPr>
              <a:t>you</a:t>
            </a:r>
            <a:r>
              <a:rPr lang="fr-FR" sz="40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ahoma"/>
                <a:ea typeface="Tahoma"/>
                <a:cs typeface="Tahoma"/>
              </a:rPr>
              <a:t> for </a:t>
            </a:r>
            <a:r>
              <a:rPr lang="fr-FR" sz="4000" dirty="0" err="1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ahoma"/>
                <a:ea typeface="Tahoma"/>
                <a:cs typeface="Tahoma"/>
              </a:rPr>
              <a:t>your</a:t>
            </a:r>
            <a:r>
              <a:rPr lang="fr-FR" sz="40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ahoma"/>
                <a:ea typeface="Tahoma"/>
                <a:cs typeface="Tahoma"/>
              </a:rPr>
              <a:t> attention</a:t>
            </a:r>
            <a:endParaRPr lang="fr-FR" sz="4000" dirty="0"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5166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648072"/>
          </a:xfrm>
        </p:spPr>
        <p:txBody>
          <a:bodyPr/>
          <a:lstStyle/>
          <a:p>
            <a:r>
              <a:rPr lang="fr-FR" dirty="0" smtClean="0"/>
              <a:t>Design </a:t>
            </a:r>
            <a:r>
              <a:rPr lang="fr-FR" dirty="0" err="1" smtClean="0"/>
              <a:t>choices</a:t>
            </a:r>
            <a:r>
              <a:rPr lang="fr-FR" dirty="0" smtClean="0"/>
              <a:t> in PPMT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098556"/>
            <a:ext cx="10972800" cy="5257797"/>
          </a:xfrm>
        </p:spPr>
        <p:txBody>
          <a:bodyPr/>
          <a:lstStyle/>
          <a:p>
            <a:r>
              <a:rPr lang="fr-FR" dirty="0" smtClean="0"/>
              <a:t>Browser-</a:t>
            </a:r>
            <a:r>
              <a:rPr lang="fr-FR" dirty="0" err="1" smtClean="0"/>
              <a:t>based</a:t>
            </a:r>
            <a:r>
              <a:rPr lang="fr-FR" dirty="0" smtClean="0"/>
              <a:t> interface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err="1" smtClean="0"/>
              <a:t>Client-server</a:t>
            </a:r>
            <a:r>
              <a:rPr lang="fr-FR" dirty="0" smtClean="0"/>
              <a:t> architecture</a:t>
            </a:r>
          </a:p>
          <a:p>
            <a:endParaRPr lang="fr-FR" dirty="0"/>
          </a:p>
          <a:p>
            <a:r>
              <a:rPr lang="fr-FR" dirty="0" smtClean="0"/>
              <a:t>Focus on interactions </a:t>
            </a:r>
            <a:r>
              <a:rPr lang="fr-FR" dirty="0" err="1" smtClean="0"/>
              <a:t>rather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visualization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Adapt</a:t>
            </a:r>
            <a:r>
              <a:rPr lang="fr-FR" dirty="0" smtClean="0"/>
              <a:t> an </a:t>
            </a:r>
            <a:r>
              <a:rPr lang="fr-FR" dirty="0" err="1" smtClean="0"/>
              <a:t>existing</a:t>
            </a:r>
            <a:r>
              <a:rPr lang="fr-FR" dirty="0" smtClean="0"/>
              <a:t> pattern </a:t>
            </a:r>
            <a:r>
              <a:rPr lang="fr-FR" dirty="0" err="1" smtClean="0"/>
              <a:t>mining</a:t>
            </a:r>
            <a:r>
              <a:rPr lang="fr-FR" dirty="0" smtClean="0"/>
              <a:t> </a:t>
            </a:r>
            <a:r>
              <a:rPr lang="fr-FR" dirty="0" err="1" smtClean="0"/>
              <a:t>algorithm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Communicate</a:t>
            </a:r>
            <a:r>
              <a:rPr lang="fr-FR" dirty="0" smtClean="0"/>
              <a:t> </a:t>
            </a:r>
            <a:r>
              <a:rPr lang="fr-FR" dirty="0" err="1" smtClean="0"/>
              <a:t>frequent</a:t>
            </a:r>
            <a:r>
              <a:rPr lang="fr-FR" dirty="0" smtClean="0"/>
              <a:t> patterns </a:t>
            </a:r>
            <a:r>
              <a:rPr lang="fr-FR" dirty="0" err="1" smtClean="0"/>
              <a:t>when</a:t>
            </a:r>
            <a:r>
              <a:rPr lang="fr-FR" dirty="0" smtClean="0"/>
              <a:t> all occurrences are </a:t>
            </a:r>
            <a:r>
              <a:rPr lang="fr-FR" dirty="0" err="1" smtClean="0"/>
              <a:t>discovered</a:t>
            </a:r>
            <a:endParaRPr lang="fr-FR" dirty="0" smtClean="0"/>
          </a:p>
          <a:p>
            <a:endParaRPr lang="fr-FR" dirty="0"/>
          </a:p>
          <a:p>
            <a:r>
              <a:rPr lang="fr-FR" dirty="0" err="1" smtClean="0"/>
              <a:t>Extract</a:t>
            </a:r>
            <a:r>
              <a:rPr lang="fr-FR" dirty="0" smtClean="0"/>
              <a:t> </a:t>
            </a:r>
            <a:r>
              <a:rPr lang="fr-FR" dirty="0" err="1" smtClean="0"/>
              <a:t>every</a:t>
            </a:r>
            <a:r>
              <a:rPr lang="fr-FR" dirty="0" smtClean="0"/>
              <a:t> occurrence, </a:t>
            </a:r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a steering</a:t>
            </a:r>
          </a:p>
          <a:p>
            <a:endParaRPr lang="fr-FR" dirty="0"/>
          </a:p>
          <a:p>
            <a:r>
              <a:rPr lang="fr-FR" dirty="0" err="1" smtClean="0"/>
              <a:t>Storing</a:t>
            </a:r>
            <a:r>
              <a:rPr lang="fr-FR" dirty="0" smtClean="0"/>
              <a:t> </a:t>
            </a:r>
            <a:r>
              <a:rPr lang="fr-FR" dirty="0" err="1" smtClean="0"/>
              <a:t>frequent</a:t>
            </a:r>
            <a:r>
              <a:rPr lang="fr-FR" dirty="0" smtClean="0"/>
              <a:t> patterns and </a:t>
            </a:r>
            <a:r>
              <a:rPr lang="fr-FR" dirty="0" err="1" smtClean="0"/>
              <a:t>their</a:t>
            </a:r>
            <a:r>
              <a:rPr lang="fr-FR" dirty="0" smtClean="0"/>
              <a:t> occurrences on the server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7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11005"/>
            <a:ext cx="12072664" cy="648072"/>
          </a:xfrm>
        </p:spPr>
        <p:txBody>
          <a:bodyPr/>
          <a:lstStyle/>
          <a:p>
            <a:r>
              <a:rPr lang="fr-FR" dirty="0" smtClean="0"/>
              <a:t>Steering on time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pPr/>
              <a:t>63</a:t>
            </a:fld>
            <a:endParaRPr lang="fr-FR"/>
          </a:p>
        </p:txBody>
      </p:sp>
      <p:pic>
        <p:nvPicPr>
          <p:cNvPr id="7" name="Image 6" descr="time_steering_examp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487168"/>
            <a:ext cx="11630661" cy="486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3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648072"/>
          </a:xfrm>
        </p:spPr>
        <p:txBody>
          <a:bodyPr/>
          <a:lstStyle/>
          <a:p>
            <a:r>
              <a:rPr lang="fr-FR" dirty="0" err="1" smtClean="0"/>
              <a:t>Example</a:t>
            </a:r>
            <a:r>
              <a:rPr lang="fr-FR" dirty="0" smtClean="0"/>
              <a:t> </a:t>
            </a:r>
            <a:r>
              <a:rPr lang="fr-FR" dirty="0" err="1" smtClean="0"/>
              <a:t>tasks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patterns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64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544838"/>
            <a:ext cx="7237743" cy="631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68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648072"/>
          </a:xfrm>
        </p:spPr>
        <p:txBody>
          <a:bodyPr/>
          <a:lstStyle/>
          <a:p>
            <a:r>
              <a:rPr lang="fr-FR" dirty="0" err="1" smtClean="0"/>
              <a:t>PPMT’s</a:t>
            </a:r>
            <a:r>
              <a:rPr lang="fr-FR" dirty="0" smtClean="0"/>
              <a:t> computation time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65</a:t>
            </a:fld>
            <a:endParaRPr lang="fr-FR"/>
          </a:p>
        </p:txBody>
      </p:sp>
      <p:pic>
        <p:nvPicPr>
          <p:cNvPr id="5" name="Image 4" descr="algoPerfs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80" y="1270000"/>
            <a:ext cx="10858500" cy="5588000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119336" y="1749726"/>
            <a:ext cx="2234615" cy="13681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err="1" smtClean="0"/>
              <a:t>minSupp</a:t>
            </a:r>
            <a:r>
              <a:rPr lang="fr-FR" sz="1800" b="1" dirty="0" smtClean="0"/>
              <a:t> = 150 (3492 </a:t>
            </a:r>
            <a:r>
              <a:rPr lang="fr-FR" sz="1800" b="1" dirty="0" err="1" smtClean="0"/>
              <a:t>frequent</a:t>
            </a:r>
            <a:r>
              <a:rPr lang="fr-FR" sz="1800" b="1" dirty="0" smtClean="0"/>
              <a:t> patterns)</a:t>
            </a:r>
            <a:endParaRPr lang="fr-FR" sz="1800" b="1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19336" y="3117878"/>
            <a:ext cx="2234615" cy="13681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err="1" smtClean="0"/>
              <a:t>minSupp</a:t>
            </a:r>
            <a:r>
              <a:rPr lang="fr-FR" sz="1800" b="1" dirty="0" smtClean="0"/>
              <a:t> = 50 (21731 </a:t>
            </a:r>
            <a:r>
              <a:rPr lang="fr-FR" sz="1800" b="1" dirty="0" err="1" smtClean="0"/>
              <a:t>frequent</a:t>
            </a:r>
            <a:r>
              <a:rPr lang="fr-FR" sz="1800" b="1" dirty="0" smtClean="0"/>
              <a:t> patterns)</a:t>
            </a:r>
            <a:endParaRPr lang="fr-FR" sz="1800" b="1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119336" y="4486030"/>
            <a:ext cx="2234615" cy="13681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err="1" smtClean="0"/>
              <a:t>minSupp</a:t>
            </a:r>
            <a:r>
              <a:rPr lang="fr-FR" sz="1800" b="1" dirty="0" smtClean="0"/>
              <a:t> = 30 (49121 </a:t>
            </a:r>
            <a:r>
              <a:rPr lang="fr-FR" sz="1800" b="1" dirty="0" err="1" smtClean="0"/>
              <a:t>frequent</a:t>
            </a:r>
            <a:r>
              <a:rPr lang="fr-FR" sz="1800" b="1" dirty="0" smtClean="0"/>
              <a:t> patterns)</a:t>
            </a:r>
            <a:endParaRPr lang="fr-FR" sz="1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952" y="836712"/>
            <a:ext cx="12175047" cy="446651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err="1" smtClean="0"/>
              <a:t>minGap</a:t>
            </a:r>
            <a:r>
              <a:rPr lang="fr-FR" dirty="0" smtClean="0"/>
              <a:t> = 0, </a:t>
            </a:r>
            <a:r>
              <a:rPr lang="fr-FR" dirty="0" err="1" smtClean="0"/>
              <a:t>maxGap</a:t>
            </a:r>
            <a:r>
              <a:rPr lang="fr-FR" dirty="0" smtClean="0"/>
              <a:t> = 2, </a:t>
            </a:r>
            <a:r>
              <a:rPr lang="fr-FR" dirty="0" err="1" smtClean="0"/>
              <a:t>maxSize</a:t>
            </a:r>
            <a:r>
              <a:rPr lang="fr-FR" dirty="0" smtClean="0"/>
              <a:t> = 20, </a:t>
            </a:r>
            <a:r>
              <a:rPr lang="fr-FR" dirty="0" err="1" smtClean="0"/>
              <a:t>maxDuration</a:t>
            </a:r>
            <a:r>
              <a:rPr lang="fr-FR" dirty="0" smtClean="0"/>
              <a:t> = 30s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564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648072"/>
          </a:xfrm>
        </p:spPr>
        <p:txBody>
          <a:bodyPr/>
          <a:lstStyle/>
          <a:p>
            <a:r>
              <a:rPr lang="fr-FR" dirty="0" err="1" smtClean="0"/>
              <a:t>PPMT’s</a:t>
            </a:r>
            <a:r>
              <a:rPr lang="fr-FR" dirty="0" smtClean="0"/>
              <a:t> </a:t>
            </a:r>
            <a:r>
              <a:rPr lang="fr-FR" dirty="0" err="1" smtClean="0"/>
              <a:t>memory</a:t>
            </a:r>
            <a:r>
              <a:rPr lang="fr-FR" dirty="0" smtClean="0"/>
              <a:t> use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66</a:t>
            </a:fld>
            <a:endParaRPr lang="fr-FR"/>
          </a:p>
        </p:txBody>
      </p:sp>
      <p:pic>
        <p:nvPicPr>
          <p:cNvPr id="6" name="Image 5" descr="algoPerfs_me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1" y="1628800"/>
            <a:ext cx="11860125" cy="4593278"/>
          </a:xfrm>
          <a:prstGeom prst="rect">
            <a:avLst/>
          </a:prstGeom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16952" y="836712"/>
            <a:ext cx="12175047" cy="446651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 err="1" smtClean="0"/>
              <a:t>minGap</a:t>
            </a:r>
            <a:r>
              <a:rPr lang="fr-FR" dirty="0" smtClean="0"/>
              <a:t> = 0, </a:t>
            </a:r>
            <a:r>
              <a:rPr lang="fr-FR" dirty="0" err="1" smtClean="0"/>
              <a:t>maxGap</a:t>
            </a:r>
            <a:r>
              <a:rPr lang="fr-FR" dirty="0" smtClean="0"/>
              <a:t> = 2, </a:t>
            </a:r>
            <a:r>
              <a:rPr lang="fr-FR" dirty="0" err="1" smtClean="0"/>
              <a:t>maxSize</a:t>
            </a:r>
            <a:r>
              <a:rPr lang="fr-FR" dirty="0" smtClean="0"/>
              <a:t> = 20, </a:t>
            </a:r>
            <a:r>
              <a:rPr lang="fr-FR" dirty="0" err="1" smtClean="0"/>
              <a:t>maxDuration</a:t>
            </a:r>
            <a:r>
              <a:rPr lang="fr-FR" dirty="0" smtClean="0"/>
              <a:t> = 30s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0" y="1916832"/>
            <a:ext cx="1537183" cy="11521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600" b="1" dirty="0" err="1" smtClean="0"/>
              <a:t>minSupp</a:t>
            </a:r>
            <a:r>
              <a:rPr lang="fr-FR" sz="1600" b="1" dirty="0" smtClean="0"/>
              <a:t>=150</a:t>
            </a:r>
          </a:p>
          <a:p>
            <a:pPr marL="0" indent="0" algn="ctr">
              <a:buFont typeface="Wingdings" charset="2"/>
              <a:buNone/>
            </a:pPr>
            <a:r>
              <a:rPr lang="fr-FR" sz="1600" b="1" dirty="0" smtClean="0"/>
              <a:t>(3492 </a:t>
            </a:r>
            <a:r>
              <a:rPr lang="fr-FR" sz="1600" b="1" dirty="0" err="1" smtClean="0"/>
              <a:t>freq</a:t>
            </a:r>
            <a:r>
              <a:rPr lang="fr-FR" sz="1600" b="1" dirty="0" smtClean="0"/>
              <a:t>. patterns)</a:t>
            </a:r>
            <a:endParaRPr lang="fr-FR" sz="1600" b="1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0" y="3140968"/>
            <a:ext cx="1537183" cy="11521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600" b="1" dirty="0" err="1" smtClean="0"/>
              <a:t>minSupp</a:t>
            </a:r>
            <a:r>
              <a:rPr lang="fr-FR" sz="1600" b="1" dirty="0" smtClean="0"/>
              <a:t> = 50 (21731 </a:t>
            </a:r>
            <a:r>
              <a:rPr lang="fr-FR" sz="1600" b="1" dirty="0" err="1" smtClean="0"/>
              <a:t>freq</a:t>
            </a:r>
            <a:r>
              <a:rPr lang="fr-FR" sz="1600" b="1" dirty="0" smtClean="0"/>
              <a:t>. patterns)</a:t>
            </a:r>
            <a:endParaRPr lang="fr-FR" sz="1600" b="1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0" y="4437112"/>
            <a:ext cx="1537183" cy="115212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600" b="1" dirty="0" err="1" smtClean="0"/>
              <a:t>minSupp</a:t>
            </a:r>
            <a:r>
              <a:rPr lang="fr-FR" sz="1600" b="1" dirty="0" smtClean="0"/>
              <a:t> = 30 (49121 </a:t>
            </a:r>
            <a:r>
              <a:rPr lang="fr-FR" sz="1600" b="1" dirty="0" err="1" smtClean="0"/>
              <a:t>freq</a:t>
            </a:r>
            <a:r>
              <a:rPr lang="fr-FR" sz="1600" b="1" dirty="0" smtClean="0"/>
              <a:t>. patterns)</a:t>
            </a:r>
            <a:endParaRPr 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277526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648072"/>
          </a:xfrm>
        </p:spPr>
        <p:txBody>
          <a:bodyPr/>
          <a:lstStyle/>
          <a:p>
            <a:r>
              <a:rPr lang="fr-FR" dirty="0" err="1" smtClean="0"/>
              <a:t>Comparing</a:t>
            </a:r>
            <a:r>
              <a:rPr lang="fr-FR" dirty="0" smtClean="0"/>
              <a:t> distributions </a:t>
            </a:r>
            <a:r>
              <a:rPr lang="fr-FR" dirty="0" err="1" smtClean="0"/>
              <a:t>with</a:t>
            </a:r>
            <a:r>
              <a:rPr lang="fr-FR" dirty="0" smtClean="0"/>
              <a:t> PPMT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67</a:t>
            </a:fld>
            <a:endParaRPr lang="fr-FR"/>
          </a:p>
        </p:txBody>
      </p:sp>
      <p:pic>
        <p:nvPicPr>
          <p:cNvPr id="6" name="Espace réservé du contenu 5" descr="Capture d’écran 2020-11-03 à 22.13.2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60" r="-19460"/>
          <a:stretch>
            <a:fillRect/>
          </a:stretch>
        </p:blipFill>
        <p:spPr>
          <a:xfrm>
            <a:off x="-1392832" y="711947"/>
            <a:ext cx="14569580" cy="6009531"/>
          </a:xfrm>
        </p:spPr>
      </p:pic>
    </p:spTree>
    <p:extLst>
      <p:ext uri="{BB962C8B-B14F-4D97-AF65-F5344CB8AC3E}">
        <p14:creationId xmlns:p14="http://schemas.microsoft.com/office/powerpoint/2010/main" val="421509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648072"/>
          </a:xfrm>
        </p:spPr>
        <p:txBody>
          <a:bodyPr/>
          <a:lstStyle/>
          <a:p>
            <a:r>
              <a:rPr lang="fr-FR" dirty="0" err="1" smtClean="0"/>
              <a:t>Comparing</a:t>
            </a:r>
            <a:r>
              <a:rPr lang="fr-FR" dirty="0" smtClean="0"/>
              <a:t> distributions </a:t>
            </a:r>
            <a:r>
              <a:rPr lang="fr-FR" dirty="0" err="1" smtClean="0"/>
              <a:t>with</a:t>
            </a:r>
            <a:r>
              <a:rPr lang="fr-FR" dirty="0" smtClean="0"/>
              <a:t> PPMT (</a:t>
            </a:r>
            <a:r>
              <a:rPr lang="fr-FR" dirty="0" err="1" smtClean="0"/>
              <a:t>zoomed</a:t>
            </a:r>
            <a:r>
              <a:rPr lang="fr-FR" dirty="0" smtClean="0"/>
              <a:t> in)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68</a:t>
            </a:fld>
            <a:endParaRPr lang="fr-FR"/>
          </a:p>
        </p:txBody>
      </p:sp>
      <p:pic>
        <p:nvPicPr>
          <p:cNvPr id="5" name="Espace réservé du contenu 4" descr="Capture d’écran 2020-11-03 à 22.13.3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82" b="-49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162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648072"/>
          </a:xfrm>
        </p:spPr>
        <p:txBody>
          <a:bodyPr/>
          <a:lstStyle/>
          <a:p>
            <a:r>
              <a:rPr lang="fr-FR" dirty="0" smtClean="0"/>
              <a:t>PVA system </a:t>
            </a:r>
            <a:r>
              <a:rPr lang="mr-IN" dirty="0" smtClean="0"/>
              <a:t>–</a:t>
            </a:r>
            <a:r>
              <a:rPr lang="fr-FR" dirty="0" smtClean="0"/>
              <a:t> </a:t>
            </a:r>
            <a:r>
              <a:rPr lang="fr-FR" dirty="0" err="1" smtClean="0"/>
              <a:t>NetCapVis</a:t>
            </a:r>
            <a:r>
              <a:rPr lang="fr-FR" dirty="0" smtClean="0"/>
              <a:t> (</a:t>
            </a:r>
            <a:r>
              <a:rPr lang="fr-FR" dirty="0" err="1" smtClean="0"/>
              <a:t>Ulmer</a:t>
            </a:r>
            <a:r>
              <a:rPr lang="fr-FR" dirty="0" smtClean="0"/>
              <a:t> et al., 2019)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rcRect l="-11739" r="-11739"/>
          <a:stretch>
            <a:fillRect/>
          </a:stretch>
        </p:blipFill>
        <p:spPr>
          <a:xfrm>
            <a:off x="1548610" y="1268760"/>
            <a:ext cx="11776355" cy="485740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69</a:t>
            </a:fld>
            <a:endParaRPr lang="fr-FR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8906" y="1052736"/>
            <a:ext cx="2618083" cy="5805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smtClean="0"/>
              <a:t>Data</a:t>
            </a:r>
          </a:p>
          <a:p>
            <a:r>
              <a:rPr lang="fr-FR" dirty="0" smtClean="0"/>
              <a:t>Network </a:t>
            </a:r>
            <a:r>
              <a:rPr lang="fr-FR" dirty="0" err="1" smtClean="0"/>
              <a:t>packets</a:t>
            </a:r>
            <a:endParaRPr lang="fr-FR" dirty="0" smtClean="0"/>
          </a:p>
          <a:p>
            <a:endParaRPr lang="fr-FR" dirty="0" smtClean="0"/>
          </a:p>
          <a:p>
            <a:pPr marL="0" indent="0">
              <a:buFont typeface="Wingdings" charset="2"/>
              <a:buNone/>
            </a:pPr>
            <a:r>
              <a:rPr lang="fr-FR" b="1" dirty="0" err="1" smtClean="0"/>
              <a:t>Algorithm</a:t>
            </a:r>
            <a:endParaRPr lang="fr-FR" b="1" dirty="0" smtClean="0"/>
          </a:p>
          <a:p>
            <a:r>
              <a:rPr lang="fr-FR" dirty="0" err="1" smtClean="0"/>
              <a:t>aggregation</a:t>
            </a:r>
            <a:endParaRPr lang="fr-FR" dirty="0" smtClean="0"/>
          </a:p>
          <a:p>
            <a:pPr marL="0" indent="0">
              <a:buFont typeface="Wingdings" charset="2"/>
              <a:buNone/>
            </a:pPr>
            <a:endParaRPr lang="fr-FR" dirty="0" smtClean="0"/>
          </a:p>
          <a:p>
            <a:pPr marL="0" indent="0">
              <a:buFont typeface="Wingdings" charset="2"/>
              <a:buNone/>
            </a:pPr>
            <a:r>
              <a:rPr lang="fr-FR" b="1" dirty="0" err="1" smtClean="0"/>
              <a:t>Visualization</a:t>
            </a:r>
            <a:endParaRPr lang="fr-FR" b="1" dirty="0" smtClean="0"/>
          </a:p>
          <a:p>
            <a:r>
              <a:rPr lang="fr-FR" dirty="0" err="1" smtClean="0"/>
              <a:t>timelines</a:t>
            </a:r>
            <a:endParaRPr lang="fr-FR" dirty="0" smtClean="0"/>
          </a:p>
          <a:p>
            <a:r>
              <a:rPr lang="fr-FR" dirty="0" err="1" smtClean="0"/>
              <a:t>barcharts</a:t>
            </a:r>
            <a:endParaRPr lang="fr-FR" dirty="0" smtClean="0"/>
          </a:p>
          <a:p>
            <a:endParaRPr lang="fr-FR" dirty="0" smtClean="0"/>
          </a:p>
          <a:p>
            <a:pPr marL="0" indent="0">
              <a:buFont typeface="Wingdings" charset="2"/>
              <a:buNone/>
            </a:pPr>
            <a:r>
              <a:rPr lang="fr-FR" b="1" dirty="0" smtClean="0"/>
              <a:t>Interactions</a:t>
            </a:r>
          </a:p>
          <a:p>
            <a:r>
              <a:rPr lang="fr-FR" dirty="0" err="1" smtClean="0"/>
              <a:t>prioritize</a:t>
            </a:r>
            <a:r>
              <a:rPr lang="fr-FR" dirty="0" smtClean="0"/>
              <a:t> data points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077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err="1" smtClean="0"/>
              <a:t>Related</a:t>
            </a:r>
            <a:r>
              <a:rPr lang="fr-FR" dirty="0" smtClean="0"/>
              <a:t> </a:t>
            </a:r>
            <a:r>
              <a:rPr lang="fr-FR" dirty="0" err="1" smtClean="0"/>
              <a:t>works</a:t>
            </a:r>
            <a:endParaRPr lang="fr-FR" dirty="0"/>
          </a:p>
          <a:p>
            <a:pPr marL="800100" lvl="1" indent="-342900">
              <a:buFont typeface="+mj-lt"/>
              <a:buAutoNum type="arabicPeriod"/>
            </a:pPr>
            <a:r>
              <a:rPr lang="fr-FR" dirty="0" err="1"/>
              <a:t>From</a:t>
            </a:r>
            <a:r>
              <a:rPr lang="fr-FR" dirty="0"/>
              <a:t> Visual Analytics to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/>
              <a:t>Interaction 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Sequential</a:t>
            </a:r>
            <a:r>
              <a:rPr lang="fr-FR" dirty="0" smtClean="0"/>
              <a:t> Pattern </a:t>
            </a:r>
            <a:r>
              <a:rPr lang="fr-FR" dirty="0"/>
              <a:t>Mining and Progressive Visual Analytics</a:t>
            </a:r>
          </a:p>
          <a:p>
            <a:pPr marL="800100" lvl="1" indent="-3429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Contributions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Clarifying</a:t>
            </a:r>
            <a:r>
              <a:rPr lang="fr-FR" dirty="0" smtClean="0"/>
              <a:t> interaction </a:t>
            </a:r>
            <a:r>
              <a:rPr lang="fr-FR" dirty="0"/>
              <a:t>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/>
              <a:t>Implementing</a:t>
            </a:r>
            <a:r>
              <a:rPr lang="fr-FR" dirty="0" smtClean="0"/>
              <a:t> Progressive </a:t>
            </a:r>
            <a:r>
              <a:rPr lang="fr-FR" dirty="0"/>
              <a:t>Pattern Mining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/>
              <a:t>Evaluating</a:t>
            </a:r>
            <a:r>
              <a:rPr lang="fr-FR" dirty="0"/>
              <a:t> the impact of </a:t>
            </a:r>
            <a:r>
              <a:rPr lang="fr-FR" dirty="0" err="1"/>
              <a:t>progressiveness</a:t>
            </a:r>
            <a:r>
              <a:rPr lang="fr-FR" dirty="0"/>
              <a:t> on </a:t>
            </a:r>
            <a:r>
              <a:rPr lang="fr-FR" dirty="0" err="1"/>
              <a:t>analysis</a:t>
            </a:r>
            <a:r>
              <a:rPr lang="fr-FR" dirty="0"/>
              <a:t> </a:t>
            </a:r>
            <a:r>
              <a:rPr lang="fr-FR" dirty="0" err="1"/>
              <a:t>tasks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Conclusion and Discussion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dirty="0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827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648072"/>
          </a:xfrm>
        </p:spPr>
        <p:txBody>
          <a:bodyPr/>
          <a:lstStyle/>
          <a:p>
            <a:r>
              <a:rPr lang="fr-FR" dirty="0" smtClean="0"/>
              <a:t>PVA system </a:t>
            </a:r>
            <a:r>
              <a:rPr lang="mr-IN" dirty="0" smtClean="0"/>
              <a:t>–</a:t>
            </a:r>
            <a:r>
              <a:rPr lang="fr-FR" dirty="0" smtClean="0"/>
              <a:t> CARTOLABE (Caillou et al., 2020)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pPr/>
              <a:t>70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736" y="836712"/>
            <a:ext cx="8428215" cy="5678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Espace réservé du contenu 2"/>
          <p:cNvSpPr txBox="1">
            <a:spLocks/>
          </p:cNvSpPr>
          <p:nvPr/>
        </p:nvSpPr>
        <p:spPr>
          <a:xfrm>
            <a:off x="93541" y="1052736"/>
            <a:ext cx="3626195" cy="5805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b="1" dirty="0" smtClean="0"/>
              <a:t>Data</a:t>
            </a:r>
          </a:p>
          <a:p>
            <a:r>
              <a:rPr lang="fr-FR" dirty="0"/>
              <a:t>d</a:t>
            </a:r>
            <a:r>
              <a:rPr lang="fr-FR" dirty="0" smtClean="0"/>
              <a:t>ocument collections</a:t>
            </a:r>
          </a:p>
          <a:p>
            <a:endParaRPr lang="fr-FR" dirty="0" smtClean="0"/>
          </a:p>
          <a:p>
            <a:pPr marL="0" indent="0">
              <a:buFont typeface="Wingdings" charset="2"/>
              <a:buNone/>
            </a:pPr>
            <a:r>
              <a:rPr lang="fr-FR" b="1" dirty="0" err="1" smtClean="0"/>
              <a:t>Algorithm</a:t>
            </a:r>
            <a:endParaRPr lang="fr-FR" b="1" dirty="0" smtClean="0"/>
          </a:p>
          <a:p>
            <a:r>
              <a:rPr lang="fr-FR" dirty="0" err="1" smtClean="0"/>
              <a:t>multidimensional</a:t>
            </a:r>
            <a:r>
              <a:rPr lang="fr-FR" dirty="0" smtClean="0"/>
              <a:t> projection (UMAP)</a:t>
            </a:r>
          </a:p>
          <a:p>
            <a:pPr marL="0" indent="0">
              <a:buFont typeface="Wingdings" charset="2"/>
              <a:buNone/>
            </a:pPr>
            <a:endParaRPr lang="fr-FR" dirty="0" smtClean="0"/>
          </a:p>
          <a:p>
            <a:pPr marL="0" indent="0">
              <a:buFont typeface="Wingdings" charset="2"/>
              <a:buNone/>
            </a:pPr>
            <a:r>
              <a:rPr lang="fr-FR" b="1" dirty="0" err="1" smtClean="0"/>
              <a:t>Visualization</a:t>
            </a:r>
            <a:endParaRPr lang="fr-FR" b="1" dirty="0" smtClean="0"/>
          </a:p>
          <a:p>
            <a:r>
              <a:rPr lang="fr-FR" dirty="0" err="1" smtClean="0"/>
              <a:t>density</a:t>
            </a:r>
            <a:r>
              <a:rPr lang="fr-FR" dirty="0" smtClean="0"/>
              <a:t> </a:t>
            </a:r>
            <a:r>
              <a:rPr lang="fr-FR" dirty="0" err="1" smtClean="0"/>
              <a:t>map</a:t>
            </a:r>
            <a:endParaRPr lang="fr-FR" dirty="0" smtClean="0"/>
          </a:p>
          <a:p>
            <a:endParaRPr lang="fr-FR" dirty="0" smtClean="0"/>
          </a:p>
          <a:p>
            <a:pPr marL="0" indent="0">
              <a:buFont typeface="Wingdings" charset="2"/>
              <a:buNone/>
            </a:pPr>
            <a:r>
              <a:rPr lang="fr-FR" b="1" dirty="0" smtClean="0"/>
              <a:t>Interactions</a:t>
            </a:r>
          </a:p>
          <a:p>
            <a:r>
              <a:rPr lang="fr-FR" dirty="0" err="1" smtClean="0"/>
              <a:t>prioritize</a:t>
            </a:r>
            <a:r>
              <a:rPr lang="fr-FR" dirty="0" smtClean="0"/>
              <a:t> data points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13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14854"/>
            <a:ext cx="12072664" cy="648072"/>
          </a:xfrm>
        </p:spPr>
        <p:txBody>
          <a:bodyPr/>
          <a:lstStyle/>
          <a:p>
            <a:r>
              <a:rPr lang="fr-FR" dirty="0" err="1" smtClean="0"/>
              <a:t>Theoretical</a:t>
            </a:r>
            <a:r>
              <a:rPr lang="fr-FR" dirty="0" smtClean="0"/>
              <a:t> architecture for progressive pattern </a:t>
            </a:r>
            <a:r>
              <a:rPr lang="fr-FR" dirty="0" err="1" smtClean="0"/>
              <a:t>mining</a:t>
            </a:r>
            <a:endParaRPr lang="fr-FR" dirty="0"/>
          </a:p>
        </p:txBody>
      </p:sp>
      <p:pic>
        <p:nvPicPr>
          <p:cNvPr id="8" name="Espace réservé du contenu 7" descr="theoreticalArchitecture20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23" b="-18223"/>
          <a:stretch>
            <a:fillRect/>
          </a:stretch>
        </p:blipFill>
        <p:spPr>
          <a:xfrm>
            <a:off x="0" y="1484313"/>
            <a:ext cx="12192000" cy="4752975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86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648072"/>
          </a:xfrm>
        </p:spPr>
        <p:txBody>
          <a:bodyPr/>
          <a:lstStyle/>
          <a:p>
            <a:r>
              <a:rPr lang="fr-FR" dirty="0" err="1" smtClean="0"/>
              <a:t>PPMT’s</a:t>
            </a:r>
            <a:r>
              <a:rPr lang="fr-FR" dirty="0" smtClean="0"/>
              <a:t> architecture</a:t>
            </a:r>
            <a:endParaRPr lang="fr-FR" dirty="0"/>
          </a:p>
        </p:txBody>
      </p:sp>
      <p:pic>
        <p:nvPicPr>
          <p:cNvPr id="5" name="Espace réservé du contenu 4" descr="implementedArchitecturePPMT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182" b="-22182"/>
          <a:stretch>
            <a:fillRect/>
          </a:stretch>
        </p:blipFill>
        <p:spPr>
          <a:xfrm>
            <a:off x="0" y="1196752"/>
            <a:ext cx="12144672" cy="500932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77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648072"/>
          </a:xfrm>
        </p:spPr>
        <p:txBody>
          <a:bodyPr/>
          <a:lstStyle/>
          <a:p>
            <a:r>
              <a:rPr lang="fr-FR" dirty="0" err="1" smtClean="0"/>
              <a:t>PPMT’s</a:t>
            </a:r>
            <a:r>
              <a:rPr lang="fr-FR" dirty="0" smtClean="0"/>
              <a:t> server architecture</a:t>
            </a:r>
            <a:endParaRPr lang="fr-FR" dirty="0"/>
          </a:p>
        </p:txBody>
      </p:sp>
      <p:pic>
        <p:nvPicPr>
          <p:cNvPr id="5" name="Espace réservé du contenu 4" descr="server_architecture_PPMT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30" r="-8730"/>
          <a:stretch>
            <a:fillRect/>
          </a:stretch>
        </p:blipFill>
        <p:spPr>
          <a:xfrm>
            <a:off x="-892265" y="620688"/>
            <a:ext cx="13917945" cy="574075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pPr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58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61036"/>
            <a:ext cx="12072664" cy="648072"/>
          </a:xfrm>
        </p:spPr>
        <p:txBody>
          <a:bodyPr/>
          <a:lstStyle/>
          <a:p>
            <a:r>
              <a:rPr lang="fr-FR" dirty="0" err="1" smtClean="0"/>
              <a:t>Compliance</a:t>
            </a:r>
            <a:r>
              <a:rPr lang="fr-FR" dirty="0" smtClean="0"/>
              <a:t> of PPMT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requirements</a:t>
            </a:r>
            <a:r>
              <a:rPr lang="fr-FR" dirty="0" smtClean="0"/>
              <a:t> for PVA </a:t>
            </a:r>
            <a:r>
              <a:rPr lang="fr-FR" dirty="0" err="1" smtClean="0"/>
              <a:t>systems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rcRect l="-29166" r="-29166"/>
          <a:stretch>
            <a:fillRect/>
          </a:stretch>
        </p:blipFill>
        <p:spPr>
          <a:xfrm>
            <a:off x="-1176808" y="863362"/>
            <a:ext cx="14533473" cy="599463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45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36" y="0"/>
            <a:ext cx="12072664" cy="648072"/>
          </a:xfrm>
        </p:spPr>
        <p:txBody>
          <a:bodyPr/>
          <a:lstStyle/>
          <a:p>
            <a:r>
              <a:rPr lang="fr-FR" dirty="0" smtClean="0"/>
              <a:t>Questions </a:t>
            </a:r>
            <a:r>
              <a:rPr lang="fr-FR" dirty="0" err="1" smtClean="0"/>
              <a:t>from</a:t>
            </a:r>
            <a:r>
              <a:rPr lang="fr-FR" dirty="0" smtClean="0"/>
              <a:t> the user </a:t>
            </a:r>
            <a:r>
              <a:rPr lang="fr-FR" dirty="0" err="1" smtClean="0"/>
              <a:t>study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6511" y="764704"/>
            <a:ext cx="11212405" cy="4320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/>
              <a:t>How </a:t>
            </a:r>
            <a:r>
              <a:rPr lang="fr-FR" sz="1800" dirty="0" err="1"/>
              <a:t>many</a:t>
            </a:r>
            <a:r>
              <a:rPr lang="fr-FR" sz="1800" dirty="0"/>
              <a:t> occurrences of the pattern </a:t>
            </a:r>
            <a:r>
              <a:rPr lang="fr-FR" sz="1800" dirty="0">
                <a:latin typeface="Arial Unicode MS"/>
                <a:cs typeface="Arial Unicode MS"/>
              </a:rPr>
              <a:t>“</a:t>
            </a:r>
            <a:r>
              <a:rPr lang="fr-FR" sz="1800" dirty="0" err="1">
                <a:latin typeface="Arial Unicode MS"/>
                <a:cs typeface="Arial Unicode MS"/>
              </a:rPr>
              <a:t>paused</a:t>
            </a:r>
            <a:r>
              <a:rPr lang="fr-FR" sz="1800" dirty="0">
                <a:latin typeface="Arial Unicode MS"/>
                <a:cs typeface="Arial Unicode MS"/>
              </a:rPr>
              <a:t> </a:t>
            </a:r>
            <a:r>
              <a:rPr lang="fr-FR" sz="1800" dirty="0" err="1">
                <a:latin typeface="Arial Unicode MS"/>
                <a:cs typeface="Arial Unicode MS"/>
              </a:rPr>
              <a:t>played</a:t>
            </a:r>
            <a:r>
              <a:rPr lang="fr-FR" sz="1800" dirty="0">
                <a:latin typeface="Arial Unicode MS"/>
                <a:cs typeface="Arial Unicode MS"/>
              </a:rPr>
              <a:t> </a:t>
            </a:r>
            <a:r>
              <a:rPr lang="fr-FR" sz="1800" dirty="0" err="1">
                <a:latin typeface="Arial Unicode MS"/>
                <a:cs typeface="Arial Unicode MS"/>
              </a:rPr>
              <a:t>VisibilityChange</a:t>
            </a:r>
            <a:r>
              <a:rPr lang="fr-FR" sz="1800" dirty="0">
                <a:latin typeface="Arial Unicode MS"/>
                <a:cs typeface="Arial Unicode MS"/>
              </a:rPr>
              <a:t>” </a:t>
            </a:r>
            <a:r>
              <a:rPr lang="fr-FR" sz="1800" dirty="0"/>
              <a:t>are </a:t>
            </a:r>
            <a:r>
              <a:rPr lang="fr-FR" sz="1800" dirty="0" err="1" smtClean="0"/>
              <a:t>present</a:t>
            </a:r>
            <a:r>
              <a:rPr lang="fr-FR" sz="1800" dirty="0"/>
              <a:t> </a:t>
            </a:r>
            <a:r>
              <a:rPr lang="fr-FR" sz="1800" dirty="0" smtClean="0"/>
              <a:t>in </a:t>
            </a:r>
            <a:r>
              <a:rPr lang="fr-FR" sz="1800" dirty="0"/>
              <a:t>the data</a:t>
            </a:r>
            <a:r>
              <a:rPr lang="fr-FR" sz="1800" dirty="0" smtClean="0"/>
              <a:t>?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796511" y="3068959"/>
            <a:ext cx="109728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dirty="0" err="1" smtClean="0"/>
              <a:t>We</a:t>
            </a:r>
            <a:r>
              <a:rPr lang="fr-FR" sz="1800" dirty="0" smtClean="0"/>
              <a:t> are </a:t>
            </a:r>
            <a:r>
              <a:rPr lang="fr-FR" sz="1800" dirty="0" err="1" smtClean="0"/>
              <a:t>interested</a:t>
            </a:r>
            <a:r>
              <a:rPr lang="fr-FR" sz="1800" dirty="0" smtClean="0"/>
              <a:t> in the </a:t>
            </a:r>
            <a:r>
              <a:rPr lang="fr-FR" sz="1800" dirty="0" err="1" smtClean="0"/>
              <a:t>events</a:t>
            </a:r>
            <a:r>
              <a:rPr lang="fr-FR" sz="1800" dirty="0" smtClean="0"/>
              <a:t> </a:t>
            </a:r>
            <a:r>
              <a:rPr lang="fr-FR" sz="1800" dirty="0" smtClean="0">
                <a:latin typeface="Arial Unicode MS"/>
                <a:cs typeface="Arial Unicode MS"/>
              </a:rPr>
              <a:t>“X”</a:t>
            </a:r>
            <a:r>
              <a:rPr lang="fr-FR" sz="1800" dirty="0" smtClean="0"/>
              <a:t> </a:t>
            </a:r>
            <a:r>
              <a:rPr lang="fr-FR" sz="1800" dirty="0" err="1" smtClean="0"/>
              <a:t>that</a:t>
            </a:r>
            <a:r>
              <a:rPr lang="fr-FR" sz="1800" dirty="0" smtClean="0"/>
              <a:t> </a:t>
            </a:r>
            <a:r>
              <a:rPr lang="fr-FR" sz="1800" dirty="0" err="1" smtClean="0"/>
              <a:t>can</a:t>
            </a:r>
            <a:r>
              <a:rPr lang="fr-FR" sz="1800" dirty="0" smtClean="0"/>
              <a:t> </a:t>
            </a:r>
            <a:r>
              <a:rPr lang="fr-FR" sz="1800" dirty="0" err="1" smtClean="0"/>
              <a:t>follow</a:t>
            </a:r>
            <a:r>
              <a:rPr lang="fr-FR" sz="1800" dirty="0" smtClean="0"/>
              <a:t> or </a:t>
            </a:r>
            <a:r>
              <a:rPr lang="fr-FR" sz="1800" dirty="0" err="1" smtClean="0"/>
              <a:t>precede</a:t>
            </a:r>
            <a:r>
              <a:rPr lang="fr-FR" sz="1800" dirty="0" smtClean="0"/>
              <a:t> the pattern </a:t>
            </a:r>
            <a:r>
              <a:rPr lang="fr-FR" sz="1800" dirty="0" smtClean="0">
                <a:latin typeface="Arial Unicode MS"/>
                <a:cs typeface="Arial Unicode MS"/>
              </a:rPr>
              <a:t>M = “</a:t>
            </a:r>
            <a:r>
              <a:rPr lang="fr-FR" sz="1800" dirty="0" err="1" smtClean="0">
                <a:latin typeface="Arial Unicode MS"/>
                <a:cs typeface="Arial Unicode MS"/>
              </a:rPr>
              <a:t>Mdp_media_play</a:t>
            </a:r>
            <a:r>
              <a:rPr lang="fr-FR" sz="1800" dirty="0" smtClean="0">
                <a:latin typeface="Arial Unicode MS"/>
                <a:cs typeface="Arial Unicode MS"/>
              </a:rPr>
              <a:t> </a:t>
            </a:r>
            <a:r>
              <a:rPr lang="fr-FR" sz="1800" dirty="0" err="1" smtClean="0">
                <a:latin typeface="Arial Unicode MS"/>
                <a:cs typeface="Arial Unicode MS"/>
              </a:rPr>
              <a:t>played</a:t>
            </a:r>
            <a:r>
              <a:rPr lang="fr-FR" sz="1800" dirty="0" smtClean="0">
                <a:latin typeface="Arial Unicode MS"/>
                <a:cs typeface="Arial Unicode MS"/>
              </a:rPr>
              <a:t>”</a:t>
            </a:r>
            <a:r>
              <a:rPr lang="fr-FR" sz="1800" dirty="0" smtClean="0"/>
              <a:t>. How </a:t>
            </a:r>
            <a:r>
              <a:rPr lang="fr-FR" sz="1800" dirty="0" err="1" smtClean="0"/>
              <a:t>many</a:t>
            </a:r>
            <a:r>
              <a:rPr lang="fr-FR" sz="1800" dirty="0" smtClean="0"/>
              <a:t> </a:t>
            </a:r>
            <a:r>
              <a:rPr lang="fr-FR" sz="1800" dirty="0" smtClean="0">
                <a:latin typeface="Arial Unicode MS"/>
                <a:cs typeface="Arial Unicode MS"/>
              </a:rPr>
              <a:t>“X M”</a:t>
            </a:r>
            <a:r>
              <a:rPr lang="fr-FR" sz="1800" dirty="0" smtClean="0"/>
              <a:t> or </a:t>
            </a:r>
            <a:r>
              <a:rPr lang="fr-FR" sz="1800" dirty="0" smtClean="0">
                <a:latin typeface="Arial Unicode MS"/>
                <a:cs typeface="Arial Unicode MS"/>
              </a:rPr>
              <a:t>“M X” </a:t>
            </a:r>
            <a:r>
              <a:rPr lang="fr-FR" sz="1800" dirty="0" smtClean="0"/>
              <a:t>patterns are </a:t>
            </a:r>
            <a:r>
              <a:rPr lang="fr-FR" sz="1800" dirty="0" err="1" smtClean="0"/>
              <a:t>there</a:t>
            </a:r>
            <a:r>
              <a:rPr lang="fr-FR" sz="1800" dirty="0" smtClean="0"/>
              <a:t>?</a:t>
            </a:r>
            <a:endParaRPr lang="fr-FR" sz="1800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796511" y="1282070"/>
            <a:ext cx="109728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dirty="0" smtClean="0"/>
              <a:t>How </a:t>
            </a:r>
            <a:r>
              <a:rPr lang="fr-FR" sz="1800" dirty="0" err="1" smtClean="0"/>
              <a:t>many</a:t>
            </a:r>
            <a:r>
              <a:rPr lang="fr-FR" sz="1800" dirty="0" smtClean="0"/>
              <a:t> </a:t>
            </a:r>
            <a:r>
              <a:rPr lang="fr-FR" sz="1800" dirty="0" err="1" smtClean="0"/>
              <a:t>users</a:t>
            </a:r>
            <a:r>
              <a:rPr lang="fr-FR" sz="1800" dirty="0" smtClean="0"/>
              <a:t> have the pattern </a:t>
            </a:r>
            <a:r>
              <a:rPr lang="fr-FR" sz="1800" dirty="0" smtClean="0">
                <a:latin typeface="Arial Unicode MS"/>
                <a:cs typeface="Arial Unicode MS"/>
              </a:rPr>
              <a:t>“</a:t>
            </a:r>
            <a:r>
              <a:rPr lang="fr-FR" sz="1800" dirty="0" err="1" smtClean="0">
                <a:latin typeface="Arial Unicode MS"/>
                <a:cs typeface="Arial Unicode MS"/>
              </a:rPr>
              <a:t>paused</a:t>
            </a:r>
            <a:r>
              <a:rPr lang="fr-FR" sz="1800" dirty="0" smtClean="0">
                <a:latin typeface="Arial Unicode MS"/>
                <a:cs typeface="Arial Unicode MS"/>
              </a:rPr>
              <a:t> </a:t>
            </a:r>
            <a:r>
              <a:rPr lang="fr-FR" sz="1800" dirty="0" err="1" smtClean="0">
                <a:latin typeface="Arial Unicode MS"/>
                <a:cs typeface="Arial Unicode MS"/>
              </a:rPr>
              <a:t>created</a:t>
            </a:r>
            <a:r>
              <a:rPr lang="fr-FR" sz="1800" dirty="0" smtClean="0">
                <a:latin typeface="Arial Unicode MS"/>
                <a:cs typeface="Arial Unicode MS"/>
              </a:rPr>
              <a:t> </a:t>
            </a:r>
            <a:r>
              <a:rPr lang="fr-FR" sz="1800" dirty="0" err="1" smtClean="0">
                <a:latin typeface="Arial Unicode MS"/>
                <a:cs typeface="Arial Unicode MS"/>
              </a:rPr>
              <a:t>played</a:t>
            </a:r>
            <a:r>
              <a:rPr lang="fr-FR" sz="1800" dirty="0" smtClean="0">
                <a:latin typeface="Arial Unicode MS"/>
                <a:cs typeface="Arial Unicode MS"/>
              </a:rPr>
              <a:t>”</a:t>
            </a:r>
            <a:r>
              <a:rPr lang="fr-FR" sz="1800" dirty="0" smtClean="0"/>
              <a:t> in </a:t>
            </a:r>
            <a:r>
              <a:rPr lang="fr-FR" sz="1800" dirty="0" err="1" smtClean="0"/>
              <a:t>their</a:t>
            </a:r>
            <a:r>
              <a:rPr lang="fr-FR" sz="1800" dirty="0" smtClean="0"/>
              <a:t> traces?</a:t>
            </a:r>
            <a:endParaRPr lang="fr-FR" sz="1800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796511" y="1799437"/>
            <a:ext cx="10972800" cy="459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dirty="0" smtClean="0"/>
              <a:t>How </a:t>
            </a:r>
            <a:r>
              <a:rPr lang="fr-FR" sz="1800" dirty="0" err="1" smtClean="0"/>
              <a:t>many</a:t>
            </a:r>
            <a:r>
              <a:rPr lang="fr-FR" sz="1800" dirty="0" smtClean="0"/>
              <a:t> patterns are </a:t>
            </a:r>
            <a:r>
              <a:rPr lang="fr-FR" sz="1800" dirty="0" err="1" smtClean="0"/>
              <a:t>discovered</a:t>
            </a:r>
            <a:r>
              <a:rPr lang="fr-FR" sz="1800" dirty="0" smtClean="0"/>
              <a:t> for user </a:t>
            </a:r>
            <a:r>
              <a:rPr lang="fr-FR" sz="1800" i="1" dirty="0" smtClean="0"/>
              <a:t>user049</a:t>
            </a:r>
            <a:r>
              <a:rPr lang="fr-FR" sz="1800" dirty="0" smtClean="0"/>
              <a:t> for the 9:02 to 9:11am session of </a:t>
            </a:r>
            <a:r>
              <a:rPr lang="fr-FR" sz="1800" dirty="0" err="1" smtClean="0"/>
              <a:t>October</a:t>
            </a:r>
            <a:r>
              <a:rPr lang="fr-FR" sz="1800" dirty="0" smtClean="0"/>
              <a:t> 5th?</a:t>
            </a:r>
            <a:endParaRPr lang="fr-FR" sz="180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796511" y="2344188"/>
            <a:ext cx="10972800" cy="747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fr-FR" sz="1800" dirty="0" err="1" smtClean="0"/>
              <a:t>Give</a:t>
            </a:r>
            <a:r>
              <a:rPr lang="fr-FR" sz="1800" dirty="0" smtClean="0"/>
              <a:t> </a:t>
            </a:r>
            <a:r>
              <a:rPr lang="fr-FR" sz="1800" dirty="0" err="1" smtClean="0"/>
              <a:t>two</a:t>
            </a:r>
            <a:r>
              <a:rPr lang="fr-FR" sz="1800" dirty="0" smtClean="0"/>
              <a:t> patterns </a:t>
            </a:r>
            <a:r>
              <a:rPr lang="fr-FR" sz="1800" dirty="0" err="1" smtClean="0"/>
              <a:t>with</a:t>
            </a:r>
            <a:r>
              <a:rPr lang="fr-FR" sz="1800" dirty="0" smtClean="0"/>
              <a:t> size &gt; 2, </a:t>
            </a:r>
            <a:r>
              <a:rPr lang="fr-FR" sz="1800" dirty="0" err="1" smtClean="0"/>
              <a:t>present</a:t>
            </a:r>
            <a:r>
              <a:rPr lang="fr-FR" sz="1800" dirty="0" smtClean="0"/>
              <a:t> </a:t>
            </a:r>
            <a:r>
              <a:rPr lang="fr-FR" sz="1800" dirty="0" err="1" smtClean="0"/>
              <a:t>both</a:t>
            </a:r>
            <a:r>
              <a:rPr lang="fr-FR" sz="1800" dirty="0" smtClean="0"/>
              <a:t> in the first session of user </a:t>
            </a:r>
            <a:r>
              <a:rPr lang="fr-FR" sz="1800" i="1" dirty="0" smtClean="0"/>
              <a:t>user153</a:t>
            </a:r>
            <a:r>
              <a:rPr lang="fr-FR" sz="1800" dirty="0" smtClean="0"/>
              <a:t> and in the first session of user </a:t>
            </a:r>
            <a:r>
              <a:rPr lang="fr-FR" sz="1800" i="1" dirty="0" smtClean="0"/>
              <a:t>user177</a:t>
            </a:r>
            <a:r>
              <a:rPr lang="fr-FR" sz="1800" dirty="0" smtClean="0"/>
              <a:t> (</a:t>
            </a:r>
            <a:r>
              <a:rPr lang="fr-FR" sz="1800" dirty="0" err="1" smtClean="0"/>
              <a:t>September</a:t>
            </a:r>
            <a:r>
              <a:rPr lang="fr-FR" sz="1800" dirty="0" smtClean="0"/>
              <a:t> 18th, </a:t>
            </a:r>
            <a:r>
              <a:rPr lang="fr-FR" sz="1800" dirty="0" err="1" smtClean="0"/>
              <a:t>from</a:t>
            </a:r>
            <a:r>
              <a:rPr lang="fr-FR" sz="1800" dirty="0" smtClean="0"/>
              <a:t> 9:38am to 11:15am).</a:t>
            </a:r>
            <a:endParaRPr lang="fr-FR" sz="1800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796511" y="4293096"/>
            <a:ext cx="109728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/>
              <a:t>How </a:t>
            </a:r>
            <a:r>
              <a:rPr lang="fr-FR" sz="1800" dirty="0" err="1"/>
              <a:t>many</a:t>
            </a:r>
            <a:r>
              <a:rPr lang="fr-FR" sz="1800" dirty="0"/>
              <a:t> occurrences of the pattern </a:t>
            </a:r>
            <a:r>
              <a:rPr lang="fr-FR" sz="1800" dirty="0">
                <a:latin typeface="Arial Unicode MS"/>
                <a:cs typeface="Arial Unicode MS"/>
              </a:rPr>
              <a:t>“</a:t>
            </a:r>
            <a:r>
              <a:rPr lang="fr-FR" sz="1800" dirty="0" err="1">
                <a:latin typeface="Arial Unicode MS"/>
                <a:cs typeface="Arial Unicode MS"/>
              </a:rPr>
              <a:t>paused</a:t>
            </a:r>
            <a:r>
              <a:rPr lang="fr-FR" sz="1800" dirty="0">
                <a:latin typeface="Arial Unicode MS"/>
                <a:cs typeface="Arial Unicode MS"/>
              </a:rPr>
              <a:t> </a:t>
            </a:r>
            <a:r>
              <a:rPr lang="fr-FR" sz="1800" dirty="0" err="1">
                <a:latin typeface="Arial Unicode MS"/>
                <a:cs typeface="Arial Unicode MS"/>
              </a:rPr>
              <a:t>played</a:t>
            </a:r>
            <a:r>
              <a:rPr lang="fr-FR" sz="1800" dirty="0">
                <a:latin typeface="Arial Unicode MS"/>
                <a:cs typeface="Arial Unicode MS"/>
              </a:rPr>
              <a:t> </a:t>
            </a:r>
            <a:r>
              <a:rPr lang="fr-FR" sz="1800" dirty="0" err="1">
                <a:latin typeface="Arial Unicode MS"/>
                <a:cs typeface="Arial Unicode MS"/>
              </a:rPr>
              <a:t>Mdp_media_pause</a:t>
            </a:r>
            <a:r>
              <a:rPr lang="fr-FR" sz="1800" dirty="0">
                <a:latin typeface="Arial Unicode MS"/>
                <a:cs typeface="Arial Unicode MS"/>
              </a:rPr>
              <a:t> </a:t>
            </a:r>
            <a:r>
              <a:rPr lang="fr-FR" sz="1800" dirty="0" err="1">
                <a:latin typeface="Arial Unicode MS"/>
                <a:cs typeface="Arial Unicode MS"/>
              </a:rPr>
              <a:t>paused</a:t>
            </a:r>
            <a:r>
              <a:rPr lang="fr-FR" sz="1800" dirty="0" smtClean="0">
                <a:latin typeface="Arial Unicode MS"/>
                <a:cs typeface="Arial Unicode MS"/>
              </a:rPr>
              <a:t>”</a:t>
            </a:r>
            <a:r>
              <a:rPr lang="fr-FR" sz="1800" dirty="0" smtClean="0"/>
              <a:t> are </a:t>
            </a:r>
            <a:r>
              <a:rPr lang="fr-FR" sz="1800" dirty="0" err="1"/>
              <a:t>present</a:t>
            </a:r>
            <a:r>
              <a:rPr lang="fr-FR" sz="1800" dirty="0"/>
              <a:t> in the data?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796511" y="4995173"/>
            <a:ext cx="109728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/>
              <a:t>How </a:t>
            </a:r>
            <a:r>
              <a:rPr lang="fr-FR" sz="1800" dirty="0" err="1"/>
              <a:t>many</a:t>
            </a:r>
            <a:r>
              <a:rPr lang="fr-FR" sz="1800" dirty="0"/>
              <a:t> patterns are </a:t>
            </a:r>
            <a:r>
              <a:rPr lang="fr-FR" sz="1800" dirty="0" err="1"/>
              <a:t>discovered</a:t>
            </a:r>
            <a:r>
              <a:rPr lang="fr-FR" sz="1800" dirty="0"/>
              <a:t> for user </a:t>
            </a:r>
            <a:r>
              <a:rPr lang="fr-FR" sz="1800" i="1" dirty="0"/>
              <a:t>user049</a:t>
            </a:r>
            <a:r>
              <a:rPr lang="fr-FR" sz="1800" dirty="0"/>
              <a:t> in </a:t>
            </a:r>
            <a:r>
              <a:rPr lang="fr-FR" sz="1800" dirty="0" err="1"/>
              <a:t>his</a:t>
            </a:r>
            <a:r>
              <a:rPr lang="fr-FR" sz="1800" dirty="0"/>
              <a:t> first session on </a:t>
            </a:r>
            <a:r>
              <a:rPr lang="fr-FR" sz="1800" dirty="0" err="1" smtClean="0"/>
              <a:t>October</a:t>
            </a:r>
            <a:r>
              <a:rPr lang="fr-FR" sz="1800" dirty="0"/>
              <a:t> </a:t>
            </a:r>
            <a:r>
              <a:rPr lang="en-US" sz="1800" dirty="0" smtClean="0"/>
              <a:t>2nd </a:t>
            </a:r>
            <a:r>
              <a:rPr lang="en-US" sz="1800" dirty="0"/>
              <a:t>(from 12:14 to 14:03)?</a:t>
            </a:r>
            <a:endParaRPr lang="fr-FR" sz="1800" dirty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796511" y="5697251"/>
            <a:ext cx="1097280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err="1"/>
              <a:t>We</a:t>
            </a:r>
            <a:r>
              <a:rPr lang="fr-FR" sz="1800" dirty="0"/>
              <a:t> are </a:t>
            </a:r>
            <a:r>
              <a:rPr lang="fr-FR" sz="1800" dirty="0" err="1"/>
              <a:t>interested</a:t>
            </a:r>
            <a:r>
              <a:rPr lang="fr-FR" sz="1800" dirty="0"/>
              <a:t> in the </a:t>
            </a:r>
            <a:r>
              <a:rPr lang="fr-FR" sz="1800" dirty="0" err="1"/>
              <a:t>events</a:t>
            </a:r>
            <a:r>
              <a:rPr lang="fr-FR" sz="1800" dirty="0"/>
              <a:t> </a:t>
            </a:r>
            <a:r>
              <a:rPr lang="fr-FR" sz="1800" dirty="0">
                <a:latin typeface="Arial Unicode MS"/>
                <a:cs typeface="Arial Unicode MS"/>
              </a:rPr>
              <a:t>“X”</a:t>
            </a:r>
            <a:r>
              <a:rPr lang="fr-FR" sz="1800" dirty="0"/>
              <a:t> </a:t>
            </a:r>
            <a:r>
              <a:rPr lang="fr-FR" sz="1800" dirty="0" err="1"/>
              <a:t>that</a:t>
            </a:r>
            <a:r>
              <a:rPr lang="fr-FR" sz="1800" dirty="0"/>
              <a:t> </a:t>
            </a:r>
            <a:r>
              <a:rPr lang="fr-FR" sz="1800" dirty="0" err="1"/>
              <a:t>can</a:t>
            </a:r>
            <a:r>
              <a:rPr lang="fr-FR" sz="1800" dirty="0"/>
              <a:t> </a:t>
            </a:r>
            <a:r>
              <a:rPr lang="fr-FR" sz="1800" dirty="0" err="1"/>
              <a:t>follow</a:t>
            </a:r>
            <a:r>
              <a:rPr lang="fr-FR" sz="1800" dirty="0"/>
              <a:t> or </a:t>
            </a:r>
            <a:r>
              <a:rPr lang="fr-FR" sz="1800" dirty="0" err="1"/>
              <a:t>precede</a:t>
            </a:r>
            <a:r>
              <a:rPr lang="fr-FR" sz="1800" dirty="0"/>
              <a:t> the pattern </a:t>
            </a:r>
            <a:r>
              <a:rPr lang="fr-FR" sz="1800" dirty="0">
                <a:latin typeface="Arial Unicode MS"/>
                <a:cs typeface="Arial Unicode MS"/>
              </a:rPr>
              <a:t>M = “</a:t>
            </a:r>
            <a:r>
              <a:rPr lang="fr-FR" sz="1800" dirty="0" err="1" smtClean="0">
                <a:latin typeface="Arial Unicode MS"/>
                <a:cs typeface="Arial Unicode MS"/>
              </a:rPr>
              <a:t>PlayerStart</a:t>
            </a:r>
            <a:r>
              <a:rPr lang="fr-FR" sz="1800" dirty="0">
                <a:latin typeface="Arial Unicode MS"/>
                <a:cs typeface="Arial Unicode MS"/>
              </a:rPr>
              <a:t> </a:t>
            </a:r>
            <a:r>
              <a:rPr lang="fr-FR" sz="1800" dirty="0" err="1" smtClean="0">
                <a:latin typeface="Arial Unicode MS"/>
                <a:cs typeface="Arial Unicode MS"/>
              </a:rPr>
              <a:t>Mdp_media_volumechange</a:t>
            </a:r>
            <a:r>
              <a:rPr lang="fr-FR" sz="1800" dirty="0">
                <a:latin typeface="Arial Unicode MS"/>
                <a:cs typeface="Arial Unicode MS"/>
              </a:rPr>
              <a:t>”</a:t>
            </a:r>
            <a:r>
              <a:rPr lang="fr-FR" sz="1800" dirty="0"/>
              <a:t>. How </a:t>
            </a:r>
            <a:r>
              <a:rPr lang="fr-FR" sz="1800" dirty="0" err="1"/>
              <a:t>many</a:t>
            </a:r>
            <a:r>
              <a:rPr lang="fr-FR" sz="1800" dirty="0"/>
              <a:t> </a:t>
            </a:r>
            <a:r>
              <a:rPr lang="fr-FR" sz="1800" dirty="0">
                <a:latin typeface="Arial Unicode MS"/>
                <a:cs typeface="Arial Unicode MS"/>
              </a:rPr>
              <a:t>“X M” </a:t>
            </a:r>
            <a:r>
              <a:rPr lang="fr-FR" sz="1800" dirty="0"/>
              <a:t>or </a:t>
            </a:r>
            <a:r>
              <a:rPr lang="fr-FR" sz="1800" dirty="0">
                <a:latin typeface="Arial Unicode MS"/>
                <a:cs typeface="Arial Unicode MS"/>
              </a:rPr>
              <a:t>“M X” </a:t>
            </a:r>
            <a:r>
              <a:rPr lang="fr-FR" sz="1800" dirty="0"/>
              <a:t>are </a:t>
            </a:r>
            <a:r>
              <a:rPr lang="fr-FR" sz="1800" dirty="0" err="1"/>
              <a:t>there</a:t>
            </a:r>
            <a:r>
              <a:rPr lang="fr-FR" sz="1800" dirty="0"/>
              <a:t>?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7825" y="764704"/>
            <a:ext cx="792088" cy="57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smtClean="0"/>
              <a:t>Q1</a:t>
            </a:r>
            <a:endParaRPr lang="fr-FR" sz="1800" b="1" dirty="0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0" y="1282070"/>
            <a:ext cx="792088" cy="57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smtClean="0"/>
              <a:t>Q2</a:t>
            </a:r>
            <a:endParaRPr lang="fr-FR" sz="1800" b="1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-7825" y="1799437"/>
            <a:ext cx="792088" cy="57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smtClean="0"/>
              <a:t>Q3</a:t>
            </a:r>
            <a:endParaRPr lang="fr-FR" sz="1800" b="1" dirty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-15650" y="2344188"/>
            <a:ext cx="792088" cy="57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smtClean="0"/>
              <a:t>Q4</a:t>
            </a:r>
            <a:endParaRPr lang="fr-FR" sz="1800" b="1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-23475" y="3068959"/>
            <a:ext cx="792088" cy="57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smtClean="0"/>
              <a:t>Q5</a:t>
            </a:r>
            <a:endParaRPr lang="fr-FR" sz="1800" b="1" dirty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-31300" y="4293096"/>
            <a:ext cx="792088" cy="57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smtClean="0"/>
              <a:t>Q6</a:t>
            </a:r>
            <a:endParaRPr lang="fr-FR" sz="1800" b="1" dirty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-39125" y="4995173"/>
            <a:ext cx="792088" cy="57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smtClean="0"/>
              <a:t>Q7</a:t>
            </a:r>
            <a:endParaRPr lang="fr-FR" sz="1800" b="1" dirty="0"/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-46950" y="5697251"/>
            <a:ext cx="792088" cy="576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fr-FR" sz="1800" b="1" dirty="0" smtClean="0"/>
              <a:t>Q8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64301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Outline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err="1" smtClean="0"/>
              <a:t>Related</a:t>
            </a:r>
            <a:r>
              <a:rPr lang="fr-FR" dirty="0" smtClean="0"/>
              <a:t> </a:t>
            </a:r>
            <a:r>
              <a:rPr lang="fr-FR" dirty="0" err="1" smtClean="0"/>
              <a:t>works</a:t>
            </a:r>
            <a:endParaRPr lang="fr-FR" dirty="0"/>
          </a:p>
          <a:p>
            <a:pPr marL="800100" lvl="1" indent="-342900">
              <a:buFont typeface="+mj-lt"/>
              <a:buAutoNum type="arabicPeriod"/>
            </a:pPr>
            <a:r>
              <a:rPr lang="fr-FR" b="1" dirty="0" err="1"/>
              <a:t>From</a:t>
            </a:r>
            <a:r>
              <a:rPr lang="fr-FR" b="1" dirty="0"/>
              <a:t> Visual Analytics to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Interaction in Progressive Visual Analytics</a:t>
            </a: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Sequential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Pattern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Mining and Progressive Visual Analytics</a:t>
            </a:r>
          </a:p>
          <a:p>
            <a:pPr marL="800100" lvl="1" indent="-342900">
              <a:buFont typeface="+mj-lt"/>
              <a:buAutoNum type="arabicPeriod"/>
            </a:pPr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Contributions</a:t>
            </a:r>
            <a:endParaRPr lang="fr-FR" dirty="0">
              <a:solidFill>
                <a:srgbClr val="BFBFBF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fr-FR" dirty="0" err="1">
                <a:solidFill>
                  <a:srgbClr val="BFBFBF"/>
                </a:solidFill>
              </a:rPr>
              <a:t>Clarifying</a:t>
            </a:r>
            <a:r>
              <a:rPr lang="fr-FR" dirty="0">
                <a:solidFill>
                  <a:srgbClr val="BFBFBF"/>
                </a:solidFill>
              </a:rPr>
              <a:t> interaction in Progressive Visual </a:t>
            </a:r>
            <a:r>
              <a:rPr lang="fr-FR" dirty="0" err="1">
                <a:solidFill>
                  <a:srgbClr val="BFBFBF"/>
                </a:solidFill>
              </a:rPr>
              <a:t>Analytics</a:t>
            </a:r>
            <a:endParaRPr lang="fr-FR" dirty="0">
              <a:solidFill>
                <a:srgbClr val="BFBFBF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fr-FR" dirty="0" err="1">
                <a:solidFill>
                  <a:srgbClr val="BFBFBF"/>
                </a:solidFill>
              </a:rPr>
              <a:t>Implementing</a:t>
            </a:r>
            <a:r>
              <a:rPr lang="fr-FR" dirty="0">
                <a:solidFill>
                  <a:srgbClr val="BFBFBF"/>
                </a:solidFill>
              </a:rPr>
              <a:t> Progressive Pattern </a:t>
            </a:r>
            <a:r>
              <a:rPr lang="fr-FR" dirty="0" err="1">
                <a:solidFill>
                  <a:srgbClr val="BFBFBF"/>
                </a:solidFill>
              </a:rPr>
              <a:t>Mining</a:t>
            </a:r>
            <a:endParaRPr lang="fr-FR" dirty="0">
              <a:solidFill>
                <a:srgbClr val="BFBFBF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fr-FR" dirty="0" err="1" smtClean="0">
                <a:solidFill>
                  <a:schemeClr val="bg1">
                    <a:lumMod val="75000"/>
                  </a:schemeClr>
                </a:solidFill>
              </a:rPr>
              <a:t>Evaluating</a:t>
            </a:r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the impact of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progressiveness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on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analysis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75000"/>
                  </a:schemeClr>
                </a:solidFill>
              </a:rPr>
              <a:t>tasks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</a:rPr>
              <a:t>Conclusion and Discussion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dirty="0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837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From</a:t>
            </a:r>
            <a:r>
              <a:rPr lang="fr-FR" dirty="0" smtClean="0"/>
              <a:t> Visual </a:t>
            </a:r>
            <a:r>
              <a:rPr lang="fr-FR" dirty="0" err="1" smtClean="0"/>
              <a:t>Analytics</a:t>
            </a:r>
            <a:r>
              <a:rPr lang="mr-IN" dirty="0" smtClean="0"/>
              <a:t>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71C62-C696-F043-A0A3-2534A4192E35}" type="slidenum">
              <a:rPr lang="fr-FR" smtClean="0"/>
              <a:t>9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AF4A983-5F83-4239-89E4-A3CF527B5953}"/>
              </a:ext>
            </a:extLst>
          </p:cNvPr>
          <p:cNvSpPr/>
          <p:nvPr/>
        </p:nvSpPr>
        <p:spPr>
          <a:xfrm>
            <a:off x="464695" y="2629547"/>
            <a:ext cx="1367424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Select </a:t>
            </a:r>
            <a:r>
              <a:rPr lang="fr-FR" dirty="0" err="1">
                <a:solidFill>
                  <a:srgbClr val="000000"/>
                </a:solidFill>
              </a:rPr>
              <a:t>Dataset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103CF0F-7CE4-4E06-BC1F-07FD07ABD824}"/>
              </a:ext>
            </a:extLst>
          </p:cNvPr>
          <p:cNvSpPr/>
          <p:nvPr/>
        </p:nvSpPr>
        <p:spPr>
          <a:xfrm>
            <a:off x="2500177" y="2629547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>
                <a:solidFill>
                  <a:srgbClr val="000000"/>
                </a:solidFill>
              </a:rPr>
              <a:t>Select </a:t>
            </a:r>
            <a:r>
              <a:rPr lang="fr-FR" dirty="0" err="1" smtClean="0">
                <a:solidFill>
                  <a:srgbClr val="000000"/>
                </a:solidFill>
              </a:rPr>
              <a:t>Analytics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Parameters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1518621-3204-468B-B529-E4F7469931BB}"/>
              </a:ext>
            </a:extLst>
          </p:cNvPr>
          <p:cNvSpPr/>
          <p:nvPr/>
        </p:nvSpPr>
        <p:spPr>
          <a:xfrm>
            <a:off x="4535654" y="2629547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dirty="0" err="1">
                <a:solidFill>
                  <a:srgbClr val="000000"/>
                </a:solidFill>
              </a:rPr>
              <a:t>Run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Analytics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A64CF25-87A6-4D57-ACB4-579E7F1E7C97}"/>
              </a:ext>
            </a:extLst>
          </p:cNvPr>
          <p:cNvSpPr/>
          <p:nvPr/>
        </p:nvSpPr>
        <p:spPr>
          <a:xfrm>
            <a:off x="8324778" y="2629547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rgbClr val="000000"/>
                </a:solidFill>
              </a:rPr>
              <a:t>Visualize Results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92F35DC-3807-4D50-B087-C32DDC0EDB42}"/>
              </a:ext>
            </a:extLst>
          </p:cNvPr>
          <p:cNvSpPr/>
          <p:nvPr/>
        </p:nvSpPr>
        <p:spPr>
          <a:xfrm>
            <a:off x="10360258" y="2629547"/>
            <a:ext cx="1367425" cy="1367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rgbClr val="000000"/>
                </a:solidFill>
              </a:rPr>
              <a:t>Interpret Results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="" xmlns:a16="http://schemas.microsoft.com/office/drawing/2014/main" id="{BA573238-72D3-43D4-B7ED-ABA675F03696}"/>
              </a:ext>
            </a:extLst>
          </p:cNvPr>
          <p:cNvSpPr/>
          <p:nvPr/>
        </p:nvSpPr>
        <p:spPr>
          <a:xfrm>
            <a:off x="1881014" y="3175851"/>
            <a:ext cx="574111" cy="271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roite 14">
            <a:extLst>
              <a:ext uri="{FF2B5EF4-FFF2-40B4-BE49-F238E27FC236}">
                <a16:creationId xmlns="" xmlns:a16="http://schemas.microsoft.com/office/drawing/2014/main" id="{9F9B8A1A-72C4-4A7D-894C-28A8636ECCB6}"/>
              </a:ext>
            </a:extLst>
          </p:cNvPr>
          <p:cNvSpPr/>
          <p:nvPr/>
        </p:nvSpPr>
        <p:spPr>
          <a:xfrm>
            <a:off x="3916491" y="3175850"/>
            <a:ext cx="574111" cy="271397"/>
          </a:xfrm>
          <a:prstGeom prst="rightArrow">
            <a:avLst/>
          </a:prstGeom>
          <a:solidFill>
            <a:srgbClr val="6076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roite 15">
            <a:extLst>
              <a:ext uri="{FF2B5EF4-FFF2-40B4-BE49-F238E27FC236}">
                <a16:creationId xmlns="" xmlns:a16="http://schemas.microsoft.com/office/drawing/2014/main" id="{CDCD51E2-0EAE-4A9E-BA26-C2D9AE0B2AA7}"/>
              </a:ext>
            </a:extLst>
          </p:cNvPr>
          <p:cNvSpPr/>
          <p:nvPr/>
        </p:nvSpPr>
        <p:spPr>
          <a:xfrm>
            <a:off x="9741094" y="3175850"/>
            <a:ext cx="574111" cy="271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droite 20">
            <a:extLst>
              <a:ext uri="{FF2B5EF4-FFF2-40B4-BE49-F238E27FC236}">
                <a16:creationId xmlns="" xmlns:a16="http://schemas.microsoft.com/office/drawing/2014/main" id="{F6C537CD-6E48-46E9-8B88-3C2D0F10E117}"/>
              </a:ext>
            </a:extLst>
          </p:cNvPr>
          <p:cNvSpPr/>
          <p:nvPr/>
        </p:nvSpPr>
        <p:spPr>
          <a:xfrm rot="-5400000">
            <a:off x="971821" y="4121784"/>
            <a:ext cx="368785" cy="26187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droite 21">
            <a:extLst>
              <a:ext uri="{FF2B5EF4-FFF2-40B4-BE49-F238E27FC236}">
                <a16:creationId xmlns="" xmlns:a16="http://schemas.microsoft.com/office/drawing/2014/main" id="{2015990E-27F6-43DC-8929-E72CB67A6758}"/>
              </a:ext>
            </a:extLst>
          </p:cNvPr>
          <p:cNvSpPr/>
          <p:nvPr/>
        </p:nvSpPr>
        <p:spPr>
          <a:xfrm rot="-5400000">
            <a:off x="3006634" y="4126547"/>
            <a:ext cx="368786" cy="25234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12E49E2-8CBB-4FE2-88E1-1FFD69C5E79E}"/>
              </a:ext>
            </a:extLst>
          </p:cNvPr>
          <p:cNvSpPr/>
          <p:nvPr/>
        </p:nvSpPr>
        <p:spPr>
          <a:xfrm rot="-5400000">
            <a:off x="6029411" y="-573517"/>
            <a:ext cx="149387" cy="100266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6D0FB0F-27FA-4D3C-A607-14D9C2BC9F6F}"/>
              </a:ext>
            </a:extLst>
          </p:cNvPr>
          <p:cNvSpPr/>
          <p:nvPr/>
        </p:nvSpPr>
        <p:spPr>
          <a:xfrm>
            <a:off x="10974459" y="4076552"/>
            <a:ext cx="149387" cy="3605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ctogone 24">
            <a:extLst>
              <a:ext uri="{FF2B5EF4-FFF2-40B4-BE49-F238E27FC236}">
                <a16:creationId xmlns="" xmlns:a16="http://schemas.microsoft.com/office/drawing/2014/main" id="{60ADD1E4-2259-4D3C-A736-134AB2556985}"/>
              </a:ext>
            </a:extLst>
          </p:cNvPr>
          <p:cNvSpPr/>
          <p:nvPr/>
        </p:nvSpPr>
        <p:spPr>
          <a:xfrm>
            <a:off x="6329747" y="2534298"/>
            <a:ext cx="1638821" cy="1565752"/>
          </a:xfrm>
          <a:prstGeom prst="octagon">
            <a:avLst>
              <a:gd name="adj" fmla="val 2486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Wait for </a:t>
            </a:r>
            <a:r>
              <a:rPr lang="fr-FR" dirty="0" err="1" smtClean="0"/>
              <a:t>Analytics</a:t>
            </a:r>
            <a:r>
              <a:rPr lang="fr-FR" dirty="0" smtClean="0"/>
              <a:t> to </a:t>
            </a:r>
            <a:r>
              <a:rPr lang="fr-FR" dirty="0"/>
              <a:t>Complete</a:t>
            </a:r>
          </a:p>
        </p:txBody>
      </p:sp>
      <p:sp>
        <p:nvSpPr>
          <p:cNvPr id="29" name="Flèche : droite 28">
            <a:extLst>
              <a:ext uri="{FF2B5EF4-FFF2-40B4-BE49-F238E27FC236}">
                <a16:creationId xmlns="" xmlns:a16="http://schemas.microsoft.com/office/drawing/2014/main" id="{F25DDBA8-C610-4869-9CBD-6A471356C0B1}"/>
              </a:ext>
            </a:extLst>
          </p:cNvPr>
          <p:cNvSpPr/>
          <p:nvPr/>
        </p:nvSpPr>
        <p:spPr>
          <a:xfrm>
            <a:off x="5945471" y="3175849"/>
            <a:ext cx="362044" cy="271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 : droite 29">
            <a:extLst>
              <a:ext uri="{FF2B5EF4-FFF2-40B4-BE49-F238E27FC236}">
                <a16:creationId xmlns="" xmlns:a16="http://schemas.microsoft.com/office/drawing/2014/main" id="{AC7E5315-A7B0-4CA3-8853-25CEFD5B4209}"/>
              </a:ext>
            </a:extLst>
          </p:cNvPr>
          <p:cNvSpPr/>
          <p:nvPr/>
        </p:nvSpPr>
        <p:spPr>
          <a:xfrm>
            <a:off x="7990650" y="3175848"/>
            <a:ext cx="311724" cy="27139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-14886" y="2"/>
            <a:ext cx="2294463" cy="317721"/>
          </a:xfrm>
          <a:prstGeom prst="rect">
            <a:avLst/>
          </a:prstGeom>
          <a:solidFill>
            <a:srgbClr val="F6E3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1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Introduction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608168" y="2"/>
            <a:ext cx="2304256" cy="317721"/>
          </a:xfrm>
          <a:prstGeom prst="rect">
            <a:avLst/>
          </a:prstGeom>
          <a:solidFill>
            <a:srgbClr val="B1CE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3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Propositions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79576" y="2"/>
            <a:ext cx="5328592" cy="317721"/>
          </a:xfrm>
          <a:prstGeom prst="rect">
            <a:avLst/>
          </a:prstGeom>
          <a:solidFill>
            <a:srgbClr val="F483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2.1 </a:t>
            </a:r>
            <a:r>
              <a:rPr lang="mr-IN" sz="1400" b="1" dirty="0" smtClean="0">
                <a:solidFill>
                  <a:srgbClr val="000000"/>
                </a:solidFill>
                <a:latin typeface="+mj-lt"/>
              </a:rPr>
              <a:t>–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From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r>
              <a:rPr lang="fr-FR" sz="1400" b="1" dirty="0" smtClean="0">
                <a:solidFill>
                  <a:srgbClr val="000000"/>
                </a:solidFill>
                <a:latin typeface="+mj-lt"/>
              </a:rPr>
              <a:t> to Progressive Visual </a:t>
            </a:r>
            <a:r>
              <a:rPr lang="fr-FR" sz="1400" b="1" dirty="0" err="1" smtClean="0">
                <a:solidFill>
                  <a:srgbClr val="000000"/>
                </a:solidFill>
                <a:latin typeface="+mj-lt"/>
              </a:rPr>
              <a:t>Analytics</a:t>
            </a:r>
            <a:endParaRPr lang="fr-FR" sz="1400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-24680" y="6516052"/>
            <a:ext cx="360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Illustration </a:t>
            </a:r>
            <a:r>
              <a:rPr lang="fr-FR" i="1" dirty="0" err="1" smtClean="0"/>
              <a:t>from</a:t>
            </a:r>
            <a:r>
              <a:rPr lang="fr-FR" i="1" dirty="0" smtClean="0"/>
              <a:t> </a:t>
            </a:r>
            <a:r>
              <a:rPr lang="fr-FR" i="1" dirty="0" err="1" smtClean="0"/>
              <a:t>Stolper</a:t>
            </a:r>
            <a:r>
              <a:rPr lang="fr-FR" i="1" dirty="0" smtClean="0"/>
              <a:t> et al., 2014</a:t>
            </a:r>
            <a:endParaRPr lang="fr-FR" i="1" dirty="0"/>
          </a:p>
        </p:txBody>
      </p:sp>
      <p:cxnSp>
        <p:nvCxnSpPr>
          <p:cNvPr id="27" name="Connecteur droit 26"/>
          <p:cNvCxnSpPr/>
          <p:nvPr/>
        </p:nvCxnSpPr>
        <p:spPr>
          <a:xfrm>
            <a:off x="2279577" y="308703"/>
            <a:ext cx="532859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912426" y="-288"/>
            <a:ext cx="2281391" cy="317721"/>
          </a:xfrm>
          <a:prstGeom prst="rect">
            <a:avLst/>
          </a:prstGeom>
          <a:solidFill>
            <a:srgbClr val="AEC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4 </a:t>
            </a:r>
            <a:r>
              <a:rPr lang="mr-IN" sz="1400" dirty="0" smtClean="0">
                <a:solidFill>
                  <a:srgbClr val="FFFFFF"/>
                </a:solidFill>
                <a:latin typeface="+mj-lt"/>
              </a:rPr>
              <a:t>–</a:t>
            </a:r>
            <a:r>
              <a:rPr lang="fr-FR" sz="1400" dirty="0" smtClean="0">
                <a:solidFill>
                  <a:srgbClr val="FFFFFF"/>
                </a:solidFill>
                <a:latin typeface="+mj-lt"/>
              </a:rPr>
              <a:t> Conclusion</a:t>
            </a:r>
            <a:endParaRPr lang="fr-FR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364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9" grpId="0" animBg="1"/>
      <p:bldP spid="3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ve">
  <a:themeElements>
    <a:clrScheme name="Exé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é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Exécutive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Exécutive">
    <a:maj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Exécutiv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91213</TotalTime>
  <Words>5140</Words>
  <Application>Microsoft Macintosh PowerPoint</Application>
  <PresentationFormat>Personnalisé</PresentationFormat>
  <Paragraphs>1518</Paragraphs>
  <Slides>75</Slides>
  <Notes>71</Notes>
  <HiddenSlides>1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75</vt:i4>
      </vt:variant>
    </vt:vector>
  </HeadingPairs>
  <TitlesOfParts>
    <vt:vector size="76" baseType="lpstr">
      <vt:lpstr>Exécutive</vt:lpstr>
      <vt:lpstr>Interaction in Progressive Visual Analytics</vt:lpstr>
      <vt:lpstr>Log analysis</vt:lpstr>
      <vt:lpstr>Pattern Mining</vt:lpstr>
      <vt:lpstr>Visual Analytics</vt:lpstr>
      <vt:lpstr>Progressive Visual Analytics</vt:lpstr>
      <vt:lpstr>Focuses and contributions</vt:lpstr>
      <vt:lpstr>Outline</vt:lpstr>
      <vt:lpstr>Outline</vt:lpstr>
      <vt:lpstr>From Visual Analytics…</vt:lpstr>
      <vt:lpstr>… to Progressive Visual Analytics</vt:lpstr>
      <vt:lpstr>Definition and features of Progressive Visual Analytics</vt:lpstr>
      <vt:lpstr>Approximated tSNE (Pezzotti et al., 2017)</vt:lpstr>
      <vt:lpstr>MDSteer (Williams &amp; Munzner, 2004)</vt:lpstr>
      <vt:lpstr>PIVE (Kim et al., 2017)</vt:lpstr>
      <vt:lpstr>Similarity search (Schulz et al., 2016)</vt:lpstr>
      <vt:lpstr>InsightsFeed (Badam et al., 2017)</vt:lpstr>
      <vt:lpstr>Outline</vt:lpstr>
      <vt:lpstr>Different interactions in existing systems…</vt:lpstr>
      <vt:lpstr>… often called « steering »</vt:lpstr>
      <vt:lpstr>Studies have been conducted on the topic of interaction…</vt:lpstr>
      <vt:lpstr>… with a focus on interaction between the human and the visualization</vt:lpstr>
      <vt:lpstr>Outline</vt:lpstr>
      <vt:lpstr>Sequential Pattern Mining</vt:lpstr>
      <vt:lpstr>Sequential Pattern Mining in PVA (Stolper et al., 2014)</vt:lpstr>
      <vt:lpstr>Limitations in Stolper et al.’s work: no information about data</vt:lpstr>
      <vt:lpstr>Limitations in Stolper et al.’s work: a case study more than a user study</vt:lpstr>
      <vt:lpstr>Four challenges to address</vt:lpstr>
      <vt:lpstr>Outline</vt:lpstr>
      <vt:lpstr>Contr. 1: A framework of actions performed to interact with a PVA system</vt:lpstr>
      <vt:lpstr>Contr. 1: A framework of actions performed to interact with a PVA system</vt:lpstr>
      <vt:lpstr>Contr. 2.1: A definition of « steering »</vt:lpstr>
      <vt:lpstr>Contr. 2.2: A definition of Progressive Visual Analytics systems</vt:lpstr>
      <vt:lpstr>Contr. 2.3: A model of the Progressive Visual Analytics workflow</vt:lpstr>
      <vt:lpstr>Contr. 2.3: A model of the Progressive Visual Analytics workflow</vt:lpstr>
      <vt:lpstr>Outline</vt:lpstr>
      <vt:lpstr>Outline</vt:lpstr>
      <vt:lpstr>Contr. 3: Five guidelines for Progressive Sequential Pattern Mining</vt:lpstr>
      <vt:lpstr>Contr. 3: Five guidelines for Progressive Sequential Pattern Mining</vt:lpstr>
      <vt:lpstr>Contr. 3: Five guidelines for Progressive Sequential Pattern Mining</vt:lpstr>
      <vt:lpstr>Contr. 3: Five guidelines for Progressive Sequential Pattern Mining</vt:lpstr>
      <vt:lpstr>Contr. 3: Five guidelines for Progressive Sequential Pattern Mining</vt:lpstr>
      <vt:lpstr>Contr. 3: Five guidelines for Progressive Sequential Pattern Mining</vt:lpstr>
      <vt:lpstr>Contr. 4: A tool for progressive pattern mining </vt:lpstr>
      <vt:lpstr>PPMT’s user interface</vt:lpstr>
      <vt:lpstr>The COCoNotes dataset</vt:lpstr>
      <vt:lpstr>Using PPMT</vt:lpstr>
      <vt:lpstr>Outline</vt:lpstr>
      <vt:lpstr>Contr. 5: A user study using our progressive tool</vt:lpstr>
      <vt:lpstr>Two experimental conditions</vt:lpstr>
      <vt:lpstr>A: How does interaction with the algorithm impact the analysis process?</vt:lpstr>
      <vt:lpstr>A: How does interaction with the algorithm impact the analysis process?</vt:lpstr>
      <vt:lpstr>B: How are the different interactions perceived by the analysts?</vt:lpstr>
      <vt:lpstr>B: How are the different interactions perceived by the analysts?</vt:lpstr>
      <vt:lpstr>B: How are the different interactions perceived by the analysts?</vt:lpstr>
      <vt:lpstr>Conclusion from our experiment</vt:lpstr>
      <vt:lpstr>Outline</vt:lpstr>
      <vt:lpstr>Conclusion</vt:lpstr>
      <vt:lpstr>Conclusion</vt:lpstr>
      <vt:lpstr>Limitations</vt:lpstr>
      <vt:lpstr>Perspectives</vt:lpstr>
      <vt:lpstr>Présentation PowerPoint</vt:lpstr>
      <vt:lpstr>Design choices in PPMT</vt:lpstr>
      <vt:lpstr>Steering on time</vt:lpstr>
      <vt:lpstr>Example tasks with patterns</vt:lpstr>
      <vt:lpstr>PPMT’s computation time</vt:lpstr>
      <vt:lpstr>PPMT’s memory use</vt:lpstr>
      <vt:lpstr>Comparing distributions with PPMT</vt:lpstr>
      <vt:lpstr>Comparing distributions with PPMT (zoomed in)</vt:lpstr>
      <vt:lpstr>PVA system – NetCapVis (Ulmer et al., 2019)</vt:lpstr>
      <vt:lpstr>PVA system – CARTOLABE (Caillou et al., 2020) </vt:lpstr>
      <vt:lpstr>Theoretical architecture for progressive pattern mining</vt:lpstr>
      <vt:lpstr>PPMT’s architecture</vt:lpstr>
      <vt:lpstr>PPMT’s server architecture</vt:lpstr>
      <vt:lpstr>Compliance of PPMT with requirements for PVA systems</vt:lpstr>
      <vt:lpstr>Questions from the user study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Progressive Sequential Pattern Mining</dc:title>
  <dc:creator>Vincent Raveneau</dc:creator>
  <cp:lastModifiedBy>Vincent Raveneau</cp:lastModifiedBy>
  <cp:revision>2362</cp:revision>
  <dcterms:created xsi:type="dcterms:W3CDTF">2018-09-26T22:22:21Z</dcterms:created>
  <dcterms:modified xsi:type="dcterms:W3CDTF">2020-11-27T17:05:24Z</dcterms:modified>
</cp:coreProperties>
</file>